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76" r:id="rId8"/>
    <p:sldId id="263" r:id="rId9"/>
    <p:sldId id="280" r:id="rId10"/>
    <p:sldId id="281" r:id="rId11"/>
    <p:sldId id="266" r:id="rId12"/>
    <p:sldId id="267" r:id="rId13"/>
    <p:sldId id="283" r:id="rId14"/>
    <p:sldId id="285" r:id="rId15"/>
    <p:sldId id="268" r:id="rId16"/>
    <p:sldId id="278" r:id="rId17"/>
    <p:sldId id="279" r:id="rId18"/>
    <p:sldId id="269" r:id="rId19"/>
    <p:sldId id="277" r:id="rId20"/>
    <p:sldId id="270" r:id="rId21"/>
    <p:sldId id="271" r:id="rId22"/>
    <p:sldId id="272" r:id="rId23"/>
    <p:sldId id="273" r:id="rId24"/>
    <p:sldId id="274" r:id="rId25"/>
    <p:sldId id="286" r:id="rId26"/>
    <p:sldId id="287" r:id="rId27"/>
  </p:sldIdLst>
  <p:sldSz cx="9144000" cy="5143500" type="screen16x9"/>
  <p:notesSz cx="6858000" cy="9144000"/>
  <p:embeddedFontLst>
    <p:embeddedFont>
      <p:font typeface="Roboto" panose="02000000000000000000" pitchFamily="2" charset="0"/>
      <p:regular r:id="rId29"/>
      <p:bold r:id="rId30"/>
      <p:italic r:id="rId31"/>
      <p:boldItalic r:id="rId32"/>
    </p:embeddedFont>
    <p:embeddedFont>
      <p:font typeface="Roboto Medium" panose="02000000000000000000" pitchFamily="2" charset="0"/>
      <p:regular r:id="rId33"/>
      <p:bold r:id="rId34"/>
      <p:italic r:id="rId35"/>
      <p:boldItalic r:id="rId36"/>
    </p:embeddedFont>
    <p:embeddedFont>
      <p:font typeface="Roboto Slab" pitchFamily="2" charset="0"/>
      <p:regular r:id="rId37"/>
      <p:bold r:id="rId38"/>
    </p:embeddedFont>
    <p:embeddedFont>
      <p:font typeface="Roboto Thin"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618483B-7596-47FD-BD9F-39E23CE88541}">
          <p14:sldIdLst>
            <p14:sldId id="256"/>
            <p14:sldId id="257"/>
            <p14:sldId id="258"/>
            <p14:sldId id="259"/>
            <p14:sldId id="260"/>
            <p14:sldId id="261"/>
            <p14:sldId id="276"/>
            <p14:sldId id="263"/>
            <p14:sldId id="280"/>
            <p14:sldId id="281"/>
            <p14:sldId id="266"/>
            <p14:sldId id="267"/>
            <p14:sldId id="283"/>
            <p14:sldId id="285"/>
            <p14:sldId id="268"/>
            <p14:sldId id="278"/>
            <p14:sldId id="279"/>
            <p14:sldId id="269"/>
            <p14:sldId id="277"/>
            <p14:sldId id="270"/>
            <p14:sldId id="271"/>
            <p14:sldId id="272"/>
            <p14:sldId id="273"/>
            <p14:sldId id="274"/>
            <p14:sldId id="286"/>
            <p14:sldId id="28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87B000-8DA8-4E18-AC6F-98D1C8BB4CDE}">
  <a:tblStyle styleId="{E787B000-8DA8-4E18-AC6F-98D1C8BB4CD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036"/>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04e0843d8b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04e0843d8b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04e0843d8b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04e0843d8b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04e0843d8b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04e0843d8b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04e0843d8b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04e0843d8b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04e0843d8b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04e0843d8b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04e0843d8b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04e0843d8b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04e0843d8b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04e0843d8b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cfbc48fa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cfbc48fa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04e0843d8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04e0843d8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04e0843d8b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04e0843d8b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04e0843d8b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04e0843d8b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04e0843d8b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4e0843d8b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cfb48df6c7_1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cfb48df6c7_1_1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4e0843d8b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4e0843d8b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4e0843d8b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4e0843d8b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4e0843d8b_0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4e0843d8b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webmd.com/lung/coronavirus-transmission-overview" TargetMode="External"/><Relationship Id="rId7" Type="http://schemas.openxmlformats.org/officeDocument/2006/relationships/hyperlink" Target="https://www.rouast.com/pdf/rouast2016remote_a.pdf"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health.clevelandclinic.org/your-fitness-tracker-isnt-the-best-way-to-measure-heart-rate/" TargetMode="External"/><Relationship Id="rId5" Type="http://schemas.openxmlformats.org/officeDocument/2006/relationships/hyperlink" Target="https://www.health.harvard.edu/heart-health/want-to-check-your-heart-rate-heres-how" TargetMode="External"/><Relationship Id="rId4" Type="http://schemas.openxmlformats.org/officeDocument/2006/relationships/hyperlink" Target="https://www.hopkinsmedicine.org/health/treatment-tests-and-therapies/electrocardiogra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dx.doi.org/10.15585/mmwr.mm6936a4"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c19hcc.org/telehealth/patient-survey-" TargetMode="External"/><Relationship Id="rId4" Type="http://schemas.openxmlformats.org/officeDocument/2006/relationships/hyperlink" Target="https://onlinelibrary.wiley.com/doi/10.1111/irv.12869"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0" y="786775"/>
            <a:ext cx="5783400" cy="185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Contact-Free Heart and Respiration Rate Measurement</a:t>
            </a:r>
            <a:endParaRPr sz="2800" dirty="0"/>
          </a:p>
          <a:p>
            <a:pPr marL="0" lvl="0" indent="0" algn="ctr" rtl="0">
              <a:spcBef>
                <a:spcPts val="0"/>
              </a:spcBef>
              <a:spcAft>
                <a:spcPts val="0"/>
              </a:spcAft>
              <a:buNone/>
            </a:pPr>
            <a:r>
              <a:rPr lang="en" sz="2800" dirty="0"/>
              <a:t>System Based on Real-Time Human Face Video</a:t>
            </a:r>
            <a:endParaRPr sz="2800" dirty="0"/>
          </a:p>
        </p:txBody>
      </p:sp>
      <p:sp>
        <p:nvSpPr>
          <p:cNvPr id="64" name="Google Shape;64;p13"/>
          <p:cNvSpPr txBox="1">
            <a:spLocks noGrp="1"/>
          </p:cNvSpPr>
          <p:nvPr>
            <p:ph type="subTitle" idx="1"/>
          </p:nvPr>
        </p:nvSpPr>
        <p:spPr>
          <a:xfrm>
            <a:off x="1643300" y="2877000"/>
            <a:ext cx="5783400" cy="1781700"/>
          </a:xfrm>
          <a:prstGeom prst="rect">
            <a:avLst/>
          </a:prstGeom>
        </p:spPr>
        <p:txBody>
          <a:bodyPr spcFirstLastPara="1" wrap="square" lIns="91425" tIns="91425" rIns="91425" bIns="91425" anchor="t" anchorCtr="0">
            <a:normAutofit fontScale="92500" lnSpcReduction="20000"/>
          </a:bodyPr>
          <a:lstStyle/>
          <a:p>
            <a:pPr marL="0" lvl="0" indent="0" algn="ctr" rtl="0">
              <a:lnSpc>
                <a:spcPct val="80000"/>
              </a:lnSpc>
              <a:spcBef>
                <a:spcPts val="0"/>
              </a:spcBef>
              <a:spcAft>
                <a:spcPts val="0"/>
              </a:spcAft>
              <a:buSzPts val="1018"/>
              <a:buNone/>
            </a:pPr>
            <a:r>
              <a:rPr lang="en" sz="1920" dirty="0"/>
              <a:t>Eugene Dobryakov - Team Leader</a:t>
            </a:r>
            <a:endParaRPr sz="1920" dirty="0"/>
          </a:p>
          <a:p>
            <a:pPr marL="0" lvl="0" indent="0" algn="ctr" rtl="0">
              <a:lnSpc>
                <a:spcPct val="80000"/>
              </a:lnSpc>
              <a:spcBef>
                <a:spcPts val="0"/>
              </a:spcBef>
              <a:spcAft>
                <a:spcPts val="0"/>
              </a:spcAft>
              <a:buSzPts val="1018"/>
              <a:buNone/>
            </a:pPr>
            <a:endParaRPr sz="1920" dirty="0"/>
          </a:p>
          <a:p>
            <a:pPr marL="0" lvl="0" indent="0" algn="ctr" rtl="0">
              <a:lnSpc>
                <a:spcPct val="80000"/>
              </a:lnSpc>
              <a:spcBef>
                <a:spcPts val="0"/>
              </a:spcBef>
              <a:spcAft>
                <a:spcPts val="0"/>
              </a:spcAft>
              <a:buSzPts val="1018"/>
              <a:buNone/>
            </a:pPr>
            <a:r>
              <a:rPr lang="en" sz="1920" dirty="0"/>
              <a:t>Quan Nguyen</a:t>
            </a:r>
            <a:endParaRPr sz="1920" dirty="0"/>
          </a:p>
          <a:p>
            <a:pPr marL="0" lvl="0" indent="0" algn="ctr" rtl="0">
              <a:lnSpc>
                <a:spcPct val="80000"/>
              </a:lnSpc>
              <a:spcBef>
                <a:spcPts val="0"/>
              </a:spcBef>
              <a:spcAft>
                <a:spcPts val="0"/>
              </a:spcAft>
              <a:buSzPts val="1018"/>
              <a:buNone/>
            </a:pPr>
            <a:endParaRPr sz="1920" dirty="0"/>
          </a:p>
          <a:p>
            <a:pPr marL="0" lvl="0" indent="0" algn="ctr" rtl="0">
              <a:lnSpc>
                <a:spcPct val="80000"/>
              </a:lnSpc>
              <a:spcBef>
                <a:spcPts val="0"/>
              </a:spcBef>
              <a:spcAft>
                <a:spcPts val="0"/>
              </a:spcAft>
              <a:buSzPts val="1018"/>
              <a:buNone/>
            </a:pPr>
            <a:r>
              <a:rPr lang="en" sz="1920" dirty="0"/>
              <a:t>Roman Melnik</a:t>
            </a:r>
            <a:endParaRPr sz="1920" dirty="0"/>
          </a:p>
          <a:p>
            <a:pPr marL="0" lvl="0" indent="0" algn="ctr" rtl="0">
              <a:lnSpc>
                <a:spcPct val="80000"/>
              </a:lnSpc>
              <a:spcBef>
                <a:spcPts val="0"/>
              </a:spcBef>
              <a:spcAft>
                <a:spcPts val="0"/>
              </a:spcAft>
              <a:buSzPts val="1018"/>
              <a:buNone/>
            </a:pPr>
            <a:endParaRPr sz="1920" dirty="0"/>
          </a:p>
          <a:p>
            <a:pPr marL="0" lvl="0" indent="0" algn="ctr" rtl="0">
              <a:lnSpc>
                <a:spcPct val="80000"/>
              </a:lnSpc>
              <a:spcBef>
                <a:spcPts val="0"/>
              </a:spcBef>
              <a:spcAft>
                <a:spcPts val="0"/>
              </a:spcAft>
              <a:buSzPts val="1018"/>
              <a:buNone/>
            </a:pPr>
            <a:r>
              <a:rPr lang="en" sz="1920" dirty="0"/>
              <a:t>Faculty Advisor - Dr. Essa</a:t>
            </a:r>
          </a:p>
          <a:p>
            <a:pPr marL="0" lvl="0" indent="0" algn="ctr" rtl="0">
              <a:lnSpc>
                <a:spcPct val="80000"/>
              </a:lnSpc>
              <a:spcBef>
                <a:spcPts val="0"/>
              </a:spcBef>
              <a:spcAft>
                <a:spcPts val="0"/>
              </a:spcAft>
              <a:buSzPts val="1018"/>
              <a:buNone/>
            </a:pPr>
            <a:endParaRPr lang="en-US" sz="1920" dirty="0"/>
          </a:p>
          <a:p>
            <a:pPr marL="0" lvl="0" indent="0" algn="ctr" rtl="0">
              <a:lnSpc>
                <a:spcPct val="80000"/>
              </a:lnSpc>
              <a:spcBef>
                <a:spcPts val="0"/>
              </a:spcBef>
              <a:spcAft>
                <a:spcPts val="0"/>
              </a:spcAft>
              <a:buSzPts val="1018"/>
              <a:buNone/>
            </a:pPr>
            <a:r>
              <a:rPr lang="en-US" sz="1920" dirty="0"/>
              <a:t>Team / Project - 115</a:t>
            </a:r>
            <a:endParaRPr sz="192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CA7E8-EAC9-62C6-562B-50D3A5FD91AF}"/>
              </a:ext>
            </a:extLst>
          </p:cNvPr>
          <p:cNvSpPr>
            <a:spLocks noGrp="1"/>
          </p:cNvSpPr>
          <p:nvPr>
            <p:ph type="title"/>
          </p:nvPr>
        </p:nvSpPr>
        <p:spPr/>
        <p:txBody>
          <a:bodyPr/>
          <a:lstStyle/>
          <a:p>
            <a:r>
              <a:rPr lang="en-US" dirty="0"/>
              <a:t>Detecting the Forehead</a:t>
            </a:r>
          </a:p>
        </p:txBody>
      </p:sp>
      <p:sp>
        <p:nvSpPr>
          <p:cNvPr id="3" name="Text Placeholder 2">
            <a:extLst>
              <a:ext uri="{FF2B5EF4-FFF2-40B4-BE49-F238E27FC236}">
                <a16:creationId xmlns:a16="http://schemas.microsoft.com/office/drawing/2014/main" id="{3CAB6DED-62EC-3A44-BA4E-2FFFA6FE0ACB}"/>
              </a:ext>
            </a:extLst>
          </p:cNvPr>
          <p:cNvSpPr>
            <a:spLocks noGrp="1"/>
          </p:cNvSpPr>
          <p:nvPr>
            <p:ph type="body" idx="1"/>
          </p:nvPr>
        </p:nvSpPr>
        <p:spPr/>
        <p:txBody>
          <a:bodyPr>
            <a:normAutofit/>
          </a:bodyPr>
          <a:lstStyle/>
          <a:p>
            <a:pPr>
              <a:lnSpc>
                <a:spcPct val="150000"/>
              </a:lnSpc>
            </a:pPr>
            <a:r>
              <a:rPr lang="en-US" dirty="0">
                <a:latin typeface="Robato"/>
              </a:rPr>
              <a:t>Pretrained AI model using </a:t>
            </a:r>
            <a:r>
              <a:rPr lang="en" dirty="0">
                <a:solidFill>
                  <a:srgbClr val="FFFF00"/>
                </a:solidFill>
                <a:latin typeface="Robato"/>
              </a:rPr>
              <a:t>C</a:t>
            </a:r>
            <a:r>
              <a:rPr lang="en-US" dirty="0">
                <a:solidFill>
                  <a:srgbClr val="FFFF00"/>
                </a:solidFill>
                <a:latin typeface="Robato"/>
              </a:rPr>
              <a:t>M</a:t>
            </a:r>
            <a:r>
              <a:rPr lang="en" dirty="0">
                <a:solidFill>
                  <a:srgbClr val="FFFF00"/>
                </a:solidFill>
                <a:latin typeface="Robato"/>
              </a:rPr>
              <a:t>ake</a:t>
            </a:r>
            <a:r>
              <a:rPr lang="en-US" dirty="0">
                <a:latin typeface="Robato"/>
              </a:rPr>
              <a:t> and </a:t>
            </a:r>
            <a:r>
              <a:rPr lang="en" dirty="0">
                <a:solidFill>
                  <a:srgbClr val="FFFF00"/>
                </a:solidFill>
                <a:latin typeface="Robato"/>
              </a:rPr>
              <a:t>Dlib</a:t>
            </a:r>
            <a:r>
              <a:rPr lang="en-US" dirty="0">
                <a:latin typeface="Robato"/>
              </a:rPr>
              <a:t> libraries</a:t>
            </a:r>
          </a:p>
          <a:p>
            <a:pPr>
              <a:lnSpc>
                <a:spcPct val="150000"/>
              </a:lnSpc>
            </a:pPr>
            <a:r>
              <a:rPr lang="en-US" dirty="0">
                <a:latin typeface="Robato"/>
              </a:rPr>
              <a:t>Model detects 68 facial landmarks</a:t>
            </a:r>
          </a:p>
          <a:p>
            <a:pPr>
              <a:lnSpc>
                <a:spcPct val="150000"/>
              </a:lnSpc>
            </a:pPr>
            <a:r>
              <a:rPr lang="en-US" dirty="0">
                <a:latin typeface="Robato"/>
              </a:rPr>
              <a:t>Need 4 landmarks: </a:t>
            </a:r>
            <a:r>
              <a:rPr lang="en-US" dirty="0">
                <a:solidFill>
                  <a:srgbClr val="FFFF00"/>
                </a:solidFill>
                <a:latin typeface="Robato"/>
              </a:rPr>
              <a:t>20, 25, 38 and 44</a:t>
            </a:r>
          </a:p>
          <a:p>
            <a:pPr>
              <a:lnSpc>
                <a:spcPct val="150000"/>
              </a:lnSpc>
            </a:pPr>
            <a:r>
              <a:rPr lang="en-US" dirty="0">
                <a:latin typeface="Robato"/>
              </a:rPr>
              <a:t>Mirror </a:t>
            </a:r>
            <a:r>
              <a:rPr lang="en-US" dirty="0">
                <a:solidFill>
                  <a:srgbClr val="FFFF00"/>
                </a:solidFill>
                <a:latin typeface="Robato"/>
              </a:rPr>
              <a:t>38</a:t>
            </a:r>
            <a:r>
              <a:rPr lang="en-US" dirty="0">
                <a:latin typeface="Robato"/>
              </a:rPr>
              <a:t> and </a:t>
            </a:r>
            <a:r>
              <a:rPr lang="en-US" dirty="0">
                <a:solidFill>
                  <a:srgbClr val="FFFF00"/>
                </a:solidFill>
                <a:latin typeface="Robato"/>
              </a:rPr>
              <a:t>44</a:t>
            </a:r>
            <a:r>
              <a:rPr lang="en-US" dirty="0">
                <a:latin typeface="Robato"/>
              </a:rPr>
              <a:t> across </a:t>
            </a:r>
            <a:r>
              <a:rPr lang="en-US" dirty="0">
                <a:solidFill>
                  <a:srgbClr val="FFFF00"/>
                </a:solidFill>
                <a:latin typeface="Robato"/>
              </a:rPr>
              <a:t>20</a:t>
            </a:r>
            <a:r>
              <a:rPr lang="en-US" dirty="0">
                <a:latin typeface="Robato"/>
              </a:rPr>
              <a:t> and </a:t>
            </a:r>
            <a:r>
              <a:rPr lang="en-US" dirty="0">
                <a:solidFill>
                  <a:srgbClr val="FFFF00"/>
                </a:solidFill>
                <a:latin typeface="Robato"/>
              </a:rPr>
              <a:t>25</a:t>
            </a:r>
            <a:endParaRPr lang="en-US" dirty="0">
              <a:latin typeface="Robato"/>
            </a:endParaRPr>
          </a:p>
          <a:p>
            <a:pPr>
              <a:lnSpc>
                <a:spcPct val="150000"/>
              </a:lnSpc>
            </a:pPr>
            <a:r>
              <a:rPr lang="en-US" dirty="0">
                <a:latin typeface="Robato"/>
              </a:rPr>
              <a:t>Convert input frames to grayscale to process</a:t>
            </a:r>
          </a:p>
          <a:p>
            <a:pPr>
              <a:lnSpc>
                <a:spcPct val="150000"/>
              </a:lnSpc>
            </a:pPr>
            <a:endParaRPr lang="en-US" dirty="0">
              <a:latin typeface="Robato"/>
            </a:endParaRPr>
          </a:p>
          <a:p>
            <a:pPr>
              <a:lnSpc>
                <a:spcPct val="150000"/>
              </a:lnSpc>
            </a:pPr>
            <a:endParaRPr lang="en-US" dirty="0">
              <a:latin typeface="Robato"/>
            </a:endParaRPr>
          </a:p>
        </p:txBody>
      </p:sp>
      <p:pic>
        <p:nvPicPr>
          <p:cNvPr id="4" name="Picture 2" descr="Chart, scatter chart&#10;&#10;Description automatically generated">
            <a:extLst>
              <a:ext uri="{FF2B5EF4-FFF2-40B4-BE49-F238E27FC236}">
                <a16:creationId xmlns:a16="http://schemas.microsoft.com/office/drawing/2014/main" id="{E8CA92C4-E962-9DC9-30E5-5B0082EA0D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0971" y="2236417"/>
            <a:ext cx="3030066" cy="24490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2C23B87-8EC5-A90E-E6E5-89C6CCDBAA1E}"/>
              </a:ext>
            </a:extLst>
          </p:cNvPr>
          <p:cNvSpPr txBox="1"/>
          <p:nvPr/>
        </p:nvSpPr>
        <p:spPr>
          <a:xfrm>
            <a:off x="6214073" y="4703416"/>
            <a:ext cx="1903862" cy="261610"/>
          </a:xfrm>
          <a:prstGeom prst="rect">
            <a:avLst/>
          </a:prstGeom>
          <a:noFill/>
        </p:spPr>
        <p:txBody>
          <a:bodyPr wrap="square" rtlCol="0">
            <a:spAutoFit/>
          </a:bodyPr>
          <a:lstStyle/>
          <a:p>
            <a:pPr algn="ctr"/>
            <a:r>
              <a:rPr lang="en-US" sz="1100" dirty="0">
                <a:solidFill>
                  <a:schemeClr val="tx1"/>
                </a:solidFill>
                <a:latin typeface="Roboto" panose="02000000000000000000" pitchFamily="2" charset="0"/>
                <a:ea typeface="Roboto" panose="02000000000000000000" pitchFamily="2" charset="0"/>
              </a:rPr>
              <a:t>68 Facial Landmarks</a:t>
            </a:r>
          </a:p>
        </p:txBody>
      </p:sp>
    </p:spTree>
    <p:extLst>
      <p:ext uri="{BB962C8B-B14F-4D97-AF65-F5344CB8AC3E}">
        <p14:creationId xmlns:p14="http://schemas.microsoft.com/office/powerpoint/2010/main" val="811516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3"/>
          <p:cNvSpPr txBox="1">
            <a:spLocks noGrp="1"/>
          </p:cNvSpPr>
          <p:nvPr>
            <p:ph type="title"/>
          </p:nvPr>
        </p:nvSpPr>
        <p:spPr>
          <a:xfrm>
            <a:off x="387900" y="54457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Using the Green Channel</a:t>
            </a:r>
            <a:endParaRPr/>
          </a:p>
        </p:txBody>
      </p:sp>
      <p:sp>
        <p:nvSpPr>
          <p:cNvPr id="172" name="Google Shape;172;p23"/>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SzPts val="1800"/>
              <a:buChar char="●"/>
            </a:pPr>
            <a:r>
              <a:rPr lang="en" dirty="0"/>
              <a:t>Easier for the skin to absorb the green color</a:t>
            </a:r>
            <a:endParaRPr dirty="0"/>
          </a:p>
          <a:p>
            <a:pPr lvl="0">
              <a:lnSpc>
                <a:spcPct val="200000"/>
              </a:lnSpc>
            </a:pPr>
            <a:r>
              <a:rPr lang="en" dirty="0"/>
              <a:t>High signal-to-noise ratio</a:t>
            </a:r>
            <a:r>
              <a:rPr lang="en" baseline="-25000" dirty="0"/>
              <a:t> [6]</a:t>
            </a:r>
            <a:endParaRPr dirty="0"/>
          </a:p>
          <a:p>
            <a:pPr marL="457200" lvl="0" indent="-342900" algn="l" rtl="0">
              <a:lnSpc>
                <a:spcPct val="200000"/>
              </a:lnSpc>
              <a:spcBef>
                <a:spcPts val="0"/>
              </a:spcBef>
              <a:spcAft>
                <a:spcPts val="0"/>
              </a:spcAft>
              <a:buSzPts val="1800"/>
              <a:buChar char="●"/>
            </a:pPr>
            <a:r>
              <a:rPr lang="en" dirty="0"/>
              <a:t>Better reading =&gt; more precise output</a:t>
            </a:r>
            <a:endParaRPr dirty="0"/>
          </a:p>
          <a:p>
            <a:pPr marL="0" lvl="0" indent="0" algn="l" rtl="0">
              <a:spcBef>
                <a:spcPts val="1200"/>
              </a:spcBef>
              <a:spcAft>
                <a:spcPts val="1200"/>
              </a:spcAft>
              <a:buNone/>
            </a:pPr>
            <a:endParaRPr dirty="0"/>
          </a:p>
        </p:txBody>
      </p:sp>
      <p:pic>
        <p:nvPicPr>
          <p:cNvPr id="173" name="Google Shape;173;p23"/>
          <p:cNvPicPr preferRelativeResize="0"/>
          <p:nvPr/>
        </p:nvPicPr>
        <p:blipFill>
          <a:blip r:embed="rId3">
            <a:alphaModFix/>
          </a:blip>
          <a:stretch>
            <a:fillRect/>
          </a:stretch>
        </p:blipFill>
        <p:spPr>
          <a:xfrm>
            <a:off x="5612850" y="1489813"/>
            <a:ext cx="3143250" cy="2352675"/>
          </a:xfrm>
          <a:prstGeom prst="rect">
            <a:avLst/>
          </a:prstGeom>
          <a:noFill/>
          <a:ln>
            <a:noFill/>
          </a:ln>
        </p:spPr>
      </p:pic>
      <p:sp>
        <p:nvSpPr>
          <p:cNvPr id="174" name="Google Shape;174;p23"/>
          <p:cNvSpPr txBox="1"/>
          <p:nvPr/>
        </p:nvSpPr>
        <p:spPr>
          <a:xfrm>
            <a:off x="4966575" y="4568725"/>
            <a:ext cx="4069200" cy="354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100" dirty="0">
                <a:solidFill>
                  <a:schemeClr val="dk1"/>
                </a:solidFill>
                <a:latin typeface="Roboto"/>
                <a:ea typeface="Roboto"/>
                <a:cs typeface="Roboto"/>
                <a:sym typeface="Roboto"/>
              </a:rPr>
              <a:t>https://en.wikipedia.org/wiki/RGB_color_model</a:t>
            </a:r>
            <a:endParaRPr sz="1100" dirty="0">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4"/>
          <p:cNvSpPr txBox="1">
            <a:spLocks noGrp="1"/>
          </p:cNvSpPr>
          <p:nvPr>
            <p:ph type="title"/>
          </p:nvPr>
        </p:nvSpPr>
        <p:spPr>
          <a:xfrm>
            <a:off x="387900" y="54457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Extracting Raw Signal</a:t>
            </a:r>
            <a:endParaRPr/>
          </a:p>
        </p:txBody>
      </p:sp>
      <p:sp>
        <p:nvSpPr>
          <p:cNvPr id="180" name="Google Shape;180;p24"/>
          <p:cNvSpPr txBox="1">
            <a:spLocks noGrp="1"/>
          </p:cNvSpPr>
          <p:nvPr>
            <p:ph type="body" idx="1"/>
          </p:nvPr>
        </p:nvSpPr>
        <p:spPr>
          <a:xfrm>
            <a:off x="387900" y="1137037"/>
            <a:ext cx="8368200" cy="3431687"/>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US" dirty="0"/>
              <a:t>Store data in time domain: Extract signals of ROI from input frames, calculate mean ROI Value for the first several seconds and store in a buffer.</a:t>
            </a:r>
          </a:p>
          <a:p>
            <a:pPr marL="457200" lvl="0" indent="-342900" algn="l" rtl="0">
              <a:lnSpc>
                <a:spcPct val="150000"/>
              </a:lnSpc>
              <a:spcBef>
                <a:spcPts val="0"/>
              </a:spcBef>
              <a:spcAft>
                <a:spcPts val="0"/>
              </a:spcAft>
              <a:buSzPts val="1800"/>
              <a:buChar char="●"/>
            </a:pPr>
            <a:r>
              <a:rPr lang="en-US" dirty="0"/>
              <a:t>The program matches the mean ROI value with the corresponding time. </a:t>
            </a:r>
            <a:endParaRPr dirty="0"/>
          </a:p>
          <a:p>
            <a:pPr marL="457200" lvl="0" indent="-342900" algn="l" rtl="0">
              <a:lnSpc>
                <a:spcPct val="150000"/>
              </a:lnSpc>
              <a:spcBef>
                <a:spcPts val="0"/>
              </a:spcBef>
              <a:spcAft>
                <a:spcPts val="0"/>
              </a:spcAft>
              <a:buSzPts val="1800"/>
              <a:buChar char="●"/>
            </a:pPr>
            <a:r>
              <a:rPr lang="en" dirty="0"/>
              <a:t>For best FFT function results, size of time domain should be a value of </a:t>
            </a:r>
            <a:r>
              <a:rPr lang="en-US" sz="1800" i="0" u="none" strike="noStrike" dirty="0">
                <a:solidFill>
                  <a:schemeClr val="tx1"/>
                </a:solidFill>
                <a:effectLst/>
                <a:latin typeface="Robato"/>
              </a:rPr>
              <a:t>2</a:t>
            </a:r>
            <a:r>
              <a:rPr lang="en-US" sz="1800" i="0" u="none" strike="noStrike" baseline="30000" dirty="0">
                <a:solidFill>
                  <a:schemeClr val="tx1"/>
                </a:solidFill>
                <a:effectLst/>
                <a:latin typeface="Robato"/>
              </a:rPr>
              <a:t>n</a:t>
            </a:r>
            <a:r>
              <a:rPr lang="en-US" sz="1800" i="0" u="none" strike="noStrike" dirty="0">
                <a:solidFill>
                  <a:schemeClr val="tx1"/>
                </a:solidFill>
                <a:effectLst/>
                <a:latin typeface="Robato"/>
              </a:rPr>
              <a:t>, where n is the number of sample points (i.e.</a:t>
            </a:r>
            <a:r>
              <a:rPr lang="en-US" dirty="0">
                <a:solidFill>
                  <a:schemeClr val="tx1"/>
                </a:solidFill>
                <a:latin typeface="Robato"/>
              </a:rPr>
              <a:t>, frames)</a:t>
            </a:r>
            <a:endParaRPr dirty="0">
              <a:solidFill>
                <a:schemeClr val="tx1"/>
              </a:solidFill>
              <a:latin typeface="Robato"/>
            </a:endParaRPr>
          </a:p>
        </p:txBody>
      </p:sp>
      <p:pic>
        <p:nvPicPr>
          <p:cNvPr id="2054" name="Picture 6" descr="Text&#10;&#10;Description automatically generated">
            <a:extLst>
              <a:ext uri="{FF2B5EF4-FFF2-40B4-BE49-F238E27FC236}">
                <a16:creationId xmlns:a16="http://schemas.microsoft.com/office/drawing/2014/main" id="{4BFA17BC-9E00-15DC-3E7D-8B8FACAEB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896" y="3352216"/>
            <a:ext cx="2417259" cy="138579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ext&#10;&#10;Description automatically generated">
            <a:extLst>
              <a:ext uri="{FF2B5EF4-FFF2-40B4-BE49-F238E27FC236}">
                <a16:creationId xmlns:a16="http://schemas.microsoft.com/office/drawing/2014/main" id="{39898957-CB66-E807-FB1F-0A32046A2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8089" y="3352216"/>
            <a:ext cx="3897831" cy="13482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01DF80B-30D8-832B-4F9D-633144927536}"/>
              </a:ext>
            </a:extLst>
          </p:cNvPr>
          <p:cNvSpPr txBox="1"/>
          <p:nvPr/>
        </p:nvSpPr>
        <p:spPr>
          <a:xfrm>
            <a:off x="866274" y="4771204"/>
            <a:ext cx="2605696" cy="261610"/>
          </a:xfrm>
          <a:prstGeom prst="rect">
            <a:avLst/>
          </a:prstGeom>
          <a:noFill/>
        </p:spPr>
        <p:txBody>
          <a:bodyPr wrap="square" rtlCol="0">
            <a:spAutoFit/>
          </a:bodyPr>
          <a:lstStyle/>
          <a:p>
            <a:r>
              <a:rPr lang="en-US" sz="1100" dirty="0">
                <a:solidFill>
                  <a:schemeClr val="tx1"/>
                </a:solidFill>
              </a:rPr>
              <a:t>Mean ROI value for each frame</a:t>
            </a:r>
          </a:p>
        </p:txBody>
      </p:sp>
      <p:sp>
        <p:nvSpPr>
          <p:cNvPr id="10" name="TextBox 9">
            <a:extLst>
              <a:ext uri="{FF2B5EF4-FFF2-40B4-BE49-F238E27FC236}">
                <a16:creationId xmlns:a16="http://schemas.microsoft.com/office/drawing/2014/main" id="{3AB34E02-B671-DE15-8B6E-E0A65A0E1448}"/>
              </a:ext>
            </a:extLst>
          </p:cNvPr>
          <p:cNvSpPr txBox="1"/>
          <p:nvPr/>
        </p:nvSpPr>
        <p:spPr>
          <a:xfrm>
            <a:off x="4428767" y="4744705"/>
            <a:ext cx="3216442" cy="261610"/>
          </a:xfrm>
          <a:prstGeom prst="rect">
            <a:avLst/>
          </a:prstGeom>
          <a:noFill/>
        </p:spPr>
        <p:txBody>
          <a:bodyPr wrap="square" rtlCol="0">
            <a:spAutoFit/>
          </a:bodyPr>
          <a:lstStyle/>
          <a:p>
            <a:r>
              <a:rPr lang="en-US" sz="1100" dirty="0">
                <a:solidFill>
                  <a:schemeClr val="tx1"/>
                </a:solidFill>
              </a:rPr>
              <a:t>Corresponding time for each Mean ROI value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A46B-FCD3-9045-9B81-BD999E616618}"/>
              </a:ext>
            </a:extLst>
          </p:cNvPr>
          <p:cNvSpPr>
            <a:spLocks noGrp="1"/>
          </p:cNvSpPr>
          <p:nvPr>
            <p:ph type="title"/>
          </p:nvPr>
        </p:nvSpPr>
        <p:spPr/>
        <p:txBody>
          <a:bodyPr/>
          <a:lstStyle/>
          <a:p>
            <a:r>
              <a:rPr lang="en-US" dirty="0"/>
              <a:t>Conversion Process</a:t>
            </a:r>
          </a:p>
        </p:txBody>
      </p:sp>
      <p:sp>
        <p:nvSpPr>
          <p:cNvPr id="3" name="Text Placeholder 2">
            <a:extLst>
              <a:ext uri="{FF2B5EF4-FFF2-40B4-BE49-F238E27FC236}">
                <a16:creationId xmlns:a16="http://schemas.microsoft.com/office/drawing/2014/main" id="{153042CE-7B5E-794A-8EF3-72A6FEEB19F2}"/>
              </a:ext>
            </a:extLst>
          </p:cNvPr>
          <p:cNvSpPr>
            <a:spLocks noGrp="1"/>
          </p:cNvSpPr>
          <p:nvPr>
            <p:ph type="body" idx="1"/>
          </p:nvPr>
        </p:nvSpPr>
        <p:spPr/>
        <p:txBody>
          <a:bodyPr/>
          <a:lstStyle/>
          <a:p>
            <a:r>
              <a:rPr lang="en-US" dirty="0"/>
              <a:t>2</a:t>
            </a:r>
            <a:r>
              <a:rPr lang="en-US" baseline="30000" dirty="0"/>
              <a:t>n</a:t>
            </a:r>
            <a:r>
              <a:rPr lang="en-US" dirty="0"/>
              <a:t> frames captured over time period</a:t>
            </a:r>
            <a:r>
              <a:rPr lang="en-US" baseline="30000" dirty="0"/>
              <a:t>  </a:t>
            </a:r>
            <a:r>
              <a:rPr lang="en-US" dirty="0" err="1"/>
              <a:t>Δt</a:t>
            </a:r>
            <a:endParaRPr lang="en-US" dirty="0"/>
          </a:p>
          <a:p>
            <a:pPr lvl="1"/>
            <a:r>
              <a:rPr lang="en-US" dirty="0"/>
              <a:t>Frame 0 at t</a:t>
            </a:r>
            <a:r>
              <a:rPr lang="en-US" baseline="-25000" dirty="0"/>
              <a:t>0</a:t>
            </a:r>
            <a:r>
              <a:rPr lang="en-US" dirty="0"/>
              <a:t>, frame 2</a:t>
            </a:r>
            <a:r>
              <a:rPr lang="en-US" baseline="30000" dirty="0"/>
              <a:t>n-1</a:t>
            </a:r>
            <a:r>
              <a:rPr lang="en-US" dirty="0"/>
              <a:t> at t</a:t>
            </a:r>
            <a:r>
              <a:rPr lang="en-US" baseline="-25000" dirty="0"/>
              <a:t>-1</a:t>
            </a:r>
          </a:p>
          <a:p>
            <a:r>
              <a:rPr lang="en-US" dirty="0"/>
              <a:t>Create an evenly spaced time period list (ESTPL)</a:t>
            </a:r>
          </a:p>
          <a:p>
            <a:pPr lvl="1"/>
            <a:r>
              <a:rPr lang="en-US" dirty="0"/>
              <a:t>Example: 64 frames captured at 8fps, means ESTPL is [0.000, 0.125, 0.250, …, 7.875]</a:t>
            </a:r>
          </a:p>
          <a:p>
            <a:r>
              <a:rPr lang="en-US" dirty="0"/>
              <a:t>Detrend values to remove linear trend</a:t>
            </a:r>
          </a:p>
          <a:p>
            <a:r>
              <a:rPr lang="en-US" dirty="0"/>
              <a:t>Generate a list of incrementing frequencies via NumPy Function</a:t>
            </a:r>
          </a:p>
          <a:p>
            <a:pPr lvl="1"/>
            <a:r>
              <a:rPr lang="en-US" dirty="0"/>
              <a:t>[0.122890625, 0.24578125, …] (later multiply by 60)</a:t>
            </a:r>
          </a:p>
          <a:p>
            <a:pPr lvl="1"/>
            <a:r>
              <a:rPr lang="en-US" dirty="0"/>
              <a:t>2</a:t>
            </a:r>
            <a:r>
              <a:rPr lang="en-US" baseline="30000" dirty="0"/>
              <a:t>n </a:t>
            </a:r>
            <a:r>
              <a:rPr lang="en-US" dirty="0"/>
              <a:t>frames makes a 2</a:t>
            </a:r>
            <a:r>
              <a:rPr lang="en-US" baseline="30000" dirty="0"/>
              <a:t>n</a:t>
            </a:r>
            <a:r>
              <a:rPr lang="en-US" dirty="0"/>
              <a:t> list of frequency values</a:t>
            </a:r>
          </a:p>
          <a:p>
            <a:pPr lvl="2"/>
            <a:r>
              <a:rPr lang="en-US" dirty="0"/>
              <a:t>[7.3734375, 14.746875, …]</a:t>
            </a:r>
          </a:p>
          <a:p>
            <a:pPr lvl="2"/>
            <a:r>
              <a:rPr lang="en-US" dirty="0"/>
              <a:t>This is the first sign of the HR</a:t>
            </a:r>
          </a:p>
        </p:txBody>
      </p:sp>
    </p:spTree>
    <p:extLst>
      <p:ext uri="{BB962C8B-B14F-4D97-AF65-F5344CB8AC3E}">
        <p14:creationId xmlns:p14="http://schemas.microsoft.com/office/powerpoint/2010/main" val="1918927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8F15F-3414-9918-743D-D3282753CD01}"/>
              </a:ext>
            </a:extLst>
          </p:cNvPr>
          <p:cNvSpPr>
            <a:spLocks noGrp="1"/>
          </p:cNvSpPr>
          <p:nvPr>
            <p:ph type="title"/>
          </p:nvPr>
        </p:nvSpPr>
        <p:spPr/>
        <p:txBody>
          <a:bodyPr/>
          <a:lstStyle/>
          <a:p>
            <a:r>
              <a:rPr lang="en-US" dirty="0"/>
              <a:t>Conversion Process</a:t>
            </a:r>
          </a:p>
        </p:txBody>
      </p:sp>
      <p:sp>
        <p:nvSpPr>
          <p:cNvPr id="3" name="Text Placeholder 2">
            <a:extLst>
              <a:ext uri="{FF2B5EF4-FFF2-40B4-BE49-F238E27FC236}">
                <a16:creationId xmlns:a16="http://schemas.microsoft.com/office/drawing/2014/main" id="{06F841BE-DF7C-7EAC-F4D8-B9E928BDDAEF}"/>
              </a:ext>
            </a:extLst>
          </p:cNvPr>
          <p:cNvSpPr>
            <a:spLocks noGrp="1"/>
          </p:cNvSpPr>
          <p:nvPr>
            <p:ph type="body" idx="1"/>
          </p:nvPr>
        </p:nvSpPr>
        <p:spPr>
          <a:xfrm>
            <a:off x="282499" y="1489824"/>
            <a:ext cx="4720682" cy="3078900"/>
          </a:xfrm>
        </p:spPr>
        <p:txBody>
          <a:bodyPr/>
          <a:lstStyle/>
          <a:p>
            <a:r>
              <a:rPr lang="en-US" sz="1800" dirty="0"/>
              <a:t>We use interpolation to estimate unknown values (requires ESTPL)</a:t>
            </a:r>
          </a:p>
          <a:p>
            <a:pPr lvl="1"/>
            <a:r>
              <a:rPr lang="en-US" dirty="0"/>
              <a:t>Allows us to say this is where the data point would have been had it occurred at the time in question</a:t>
            </a:r>
          </a:p>
          <a:p>
            <a:r>
              <a:rPr lang="en-US" dirty="0"/>
              <a:t>Interpolated data is normalized before being converted to Frequency Domain.</a:t>
            </a:r>
          </a:p>
        </p:txBody>
      </p:sp>
      <p:pic>
        <p:nvPicPr>
          <p:cNvPr id="8" name="Picture 7" descr="Graphical user interface, chart, histogram&#10;&#10;Description automatically generated">
            <a:extLst>
              <a:ext uri="{FF2B5EF4-FFF2-40B4-BE49-F238E27FC236}">
                <a16:creationId xmlns:a16="http://schemas.microsoft.com/office/drawing/2014/main" id="{E182F503-66CA-1F41-A19D-3C2B00307355}"/>
              </a:ext>
            </a:extLst>
          </p:cNvPr>
          <p:cNvPicPr>
            <a:picLocks noChangeAspect="1"/>
          </p:cNvPicPr>
          <p:nvPr/>
        </p:nvPicPr>
        <p:blipFill>
          <a:blip r:embed="rId2"/>
          <a:stretch>
            <a:fillRect/>
          </a:stretch>
        </p:blipFill>
        <p:spPr>
          <a:xfrm>
            <a:off x="5146371" y="1533964"/>
            <a:ext cx="3775423" cy="2916298"/>
          </a:xfrm>
          <a:prstGeom prst="rect">
            <a:avLst/>
          </a:prstGeom>
        </p:spPr>
      </p:pic>
      <p:sp>
        <p:nvSpPr>
          <p:cNvPr id="9" name="TextBox 8">
            <a:extLst>
              <a:ext uri="{FF2B5EF4-FFF2-40B4-BE49-F238E27FC236}">
                <a16:creationId xmlns:a16="http://schemas.microsoft.com/office/drawing/2014/main" id="{EFCC4BEC-480D-9D4C-AC5D-110C9680D925}"/>
              </a:ext>
            </a:extLst>
          </p:cNvPr>
          <p:cNvSpPr txBox="1"/>
          <p:nvPr/>
        </p:nvSpPr>
        <p:spPr>
          <a:xfrm>
            <a:off x="5142937" y="4568724"/>
            <a:ext cx="3775423" cy="307777"/>
          </a:xfrm>
          <a:prstGeom prst="rect">
            <a:avLst/>
          </a:prstGeom>
          <a:noFill/>
        </p:spPr>
        <p:txBody>
          <a:bodyPr wrap="square" rtlCol="0">
            <a:spAutoFit/>
          </a:bodyPr>
          <a:lstStyle/>
          <a:p>
            <a:pPr algn="ctr"/>
            <a:r>
              <a:rPr lang="en-US" b="1" dirty="0">
                <a:solidFill>
                  <a:schemeClr val="tx1"/>
                </a:solidFill>
              </a:rPr>
              <a:t>Interpolation - About ~16 Seconds</a:t>
            </a:r>
            <a:endParaRPr lang="en-US" dirty="0">
              <a:solidFill>
                <a:schemeClr val="tx1"/>
              </a:solidFill>
            </a:endParaRPr>
          </a:p>
        </p:txBody>
      </p:sp>
    </p:spTree>
    <p:extLst>
      <p:ext uri="{BB962C8B-B14F-4D97-AF65-F5344CB8AC3E}">
        <p14:creationId xmlns:p14="http://schemas.microsoft.com/office/powerpoint/2010/main" val="1594154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387900" y="54457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Analyzing the Signals</a:t>
            </a:r>
            <a:endParaRPr/>
          </a:p>
        </p:txBody>
      </p:sp>
      <p:sp>
        <p:nvSpPr>
          <p:cNvPr id="187" name="Google Shape;187;p25"/>
          <p:cNvSpPr txBox="1">
            <a:spLocks noGrp="1"/>
          </p:cNvSpPr>
          <p:nvPr>
            <p:ph type="body" idx="1"/>
          </p:nvPr>
        </p:nvSpPr>
        <p:spPr>
          <a:xfrm>
            <a:off x="387899" y="1489825"/>
            <a:ext cx="5166234" cy="3078900"/>
          </a:xfrm>
          <a:prstGeom prst="rect">
            <a:avLst/>
          </a:prstGeom>
        </p:spPr>
        <p:txBody>
          <a:bodyPr spcFirstLastPara="1" wrap="square" lIns="91425" tIns="91425" rIns="91425" bIns="91425" anchor="t" anchorCtr="0">
            <a:normAutofit fontScale="92500" lnSpcReduction="20000"/>
          </a:bodyPr>
          <a:lstStyle/>
          <a:p>
            <a:pPr marL="457200" lvl="0" indent="-342900" algn="l" rtl="0">
              <a:lnSpc>
                <a:spcPct val="150000"/>
              </a:lnSpc>
              <a:spcBef>
                <a:spcPts val="0"/>
              </a:spcBef>
              <a:spcAft>
                <a:spcPts val="0"/>
              </a:spcAft>
              <a:buSzPts val="1800"/>
              <a:buChar char="●"/>
            </a:pPr>
            <a:r>
              <a:rPr lang="en" dirty="0"/>
              <a:t>Transform signals from time domain to frequency domain using Fast Fourier Transform (RFFT)</a:t>
            </a:r>
            <a:endParaRPr dirty="0"/>
          </a:p>
          <a:p>
            <a:pPr lvl="0">
              <a:lnSpc>
                <a:spcPct val="150000"/>
              </a:lnSpc>
            </a:pPr>
            <a:r>
              <a:rPr lang="en" dirty="0"/>
              <a:t>HR: 0.8 to 2.2 Hertz </a:t>
            </a:r>
            <a:r>
              <a:rPr lang="en" baseline="-25000" dirty="0"/>
              <a:t>[7]</a:t>
            </a:r>
            <a:r>
              <a:rPr lang="en" dirty="0"/>
              <a:t> &amp; RR: 0.18 to 0.5 Hertz </a:t>
            </a:r>
            <a:r>
              <a:rPr lang="en" baseline="-25000" dirty="0"/>
              <a:t>[7]</a:t>
            </a:r>
            <a:endParaRPr dirty="0"/>
          </a:p>
          <a:p>
            <a:pPr marL="457200" lvl="0" indent="-342900" algn="l" rtl="0">
              <a:lnSpc>
                <a:spcPct val="150000"/>
              </a:lnSpc>
              <a:spcBef>
                <a:spcPts val="0"/>
              </a:spcBef>
              <a:spcAft>
                <a:spcPts val="0"/>
              </a:spcAft>
              <a:buSzPts val="1800"/>
              <a:buChar char="●"/>
            </a:pPr>
            <a:r>
              <a:rPr lang="en" dirty="0"/>
              <a:t>Identify the signal peak and look at the same “frequency” bucket.</a:t>
            </a:r>
          </a:p>
          <a:p>
            <a:pPr lvl="1" indent="-342900">
              <a:lnSpc>
                <a:spcPct val="150000"/>
              </a:lnSpc>
              <a:buSzPts val="1800"/>
              <a:buChar char="●"/>
            </a:pPr>
            <a:r>
              <a:rPr lang="en-US" dirty="0"/>
              <a:t>If peak in index 8, then the corresponding values for the HR or RR is in the 8</a:t>
            </a:r>
            <a:r>
              <a:rPr lang="en-US" baseline="30000" dirty="0"/>
              <a:t>th</a:t>
            </a:r>
            <a:r>
              <a:rPr lang="en-US" dirty="0"/>
              <a:t> index of the frequency list.</a:t>
            </a:r>
            <a:endParaRPr dirty="0"/>
          </a:p>
          <a:p>
            <a:pPr marL="457200" lvl="0" indent="-342900" algn="l" rtl="0">
              <a:lnSpc>
                <a:spcPct val="150000"/>
              </a:lnSpc>
              <a:spcBef>
                <a:spcPts val="0"/>
              </a:spcBef>
              <a:spcAft>
                <a:spcPts val="0"/>
              </a:spcAft>
              <a:buSzPts val="1800"/>
              <a:buChar char="●"/>
            </a:pPr>
            <a:r>
              <a:rPr lang="en" dirty="0"/>
              <a:t>Display the result</a:t>
            </a:r>
            <a:endParaRPr dirty="0"/>
          </a:p>
        </p:txBody>
      </p:sp>
      <p:pic>
        <p:nvPicPr>
          <p:cNvPr id="188" name="Google Shape;188;p25"/>
          <p:cNvPicPr preferRelativeResize="0"/>
          <p:nvPr/>
        </p:nvPicPr>
        <p:blipFill>
          <a:blip r:embed="rId3">
            <a:alphaModFix/>
          </a:blip>
          <a:stretch>
            <a:fillRect/>
          </a:stretch>
        </p:blipFill>
        <p:spPr>
          <a:xfrm>
            <a:off x="5695675" y="330088"/>
            <a:ext cx="3219450" cy="4238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8F15F-3414-9918-743D-D3282753CD01}"/>
              </a:ext>
            </a:extLst>
          </p:cNvPr>
          <p:cNvSpPr>
            <a:spLocks noGrp="1"/>
          </p:cNvSpPr>
          <p:nvPr>
            <p:ph type="title"/>
          </p:nvPr>
        </p:nvSpPr>
        <p:spPr/>
        <p:txBody>
          <a:bodyPr/>
          <a:lstStyle/>
          <a:p>
            <a:r>
              <a:rPr lang="vi-VN" dirty="0"/>
              <a:t>Experimental Results</a:t>
            </a:r>
            <a:r>
              <a:rPr lang="en-US" dirty="0"/>
              <a:t> - HR</a:t>
            </a:r>
          </a:p>
        </p:txBody>
      </p:sp>
      <p:sp>
        <p:nvSpPr>
          <p:cNvPr id="3" name="Text Placeholder 2">
            <a:extLst>
              <a:ext uri="{FF2B5EF4-FFF2-40B4-BE49-F238E27FC236}">
                <a16:creationId xmlns:a16="http://schemas.microsoft.com/office/drawing/2014/main" id="{06F841BE-DF7C-7EAC-F4D8-B9E928BDDAEF}"/>
              </a:ext>
            </a:extLst>
          </p:cNvPr>
          <p:cNvSpPr>
            <a:spLocks noGrp="1"/>
          </p:cNvSpPr>
          <p:nvPr>
            <p:ph type="body" idx="1"/>
          </p:nvPr>
        </p:nvSpPr>
        <p:spPr/>
        <p:txBody>
          <a:bodyPr/>
          <a:lstStyle/>
          <a:p>
            <a:r>
              <a:rPr lang="en-US" sz="1800" dirty="0"/>
              <a:t>HR data validation with Apple Watch HR Monitor application</a:t>
            </a:r>
          </a:p>
          <a:p>
            <a:endParaRPr lang="en-US" dirty="0"/>
          </a:p>
        </p:txBody>
      </p:sp>
      <p:pic>
        <p:nvPicPr>
          <p:cNvPr id="4" name="Picture 3">
            <a:extLst>
              <a:ext uri="{FF2B5EF4-FFF2-40B4-BE49-F238E27FC236}">
                <a16:creationId xmlns:a16="http://schemas.microsoft.com/office/drawing/2014/main" id="{C04860A6-D33E-46EC-A539-E378988A896F}"/>
              </a:ext>
            </a:extLst>
          </p:cNvPr>
          <p:cNvPicPr>
            <a:picLocks noChangeAspect="1"/>
          </p:cNvPicPr>
          <p:nvPr/>
        </p:nvPicPr>
        <p:blipFill>
          <a:blip r:embed="rId2"/>
          <a:stretch>
            <a:fillRect/>
          </a:stretch>
        </p:blipFill>
        <p:spPr>
          <a:xfrm>
            <a:off x="1351099" y="2289438"/>
            <a:ext cx="2726841" cy="2147563"/>
          </a:xfrm>
          <a:prstGeom prst="rect">
            <a:avLst/>
          </a:prstGeom>
        </p:spPr>
      </p:pic>
      <p:pic>
        <p:nvPicPr>
          <p:cNvPr id="5" name="Picture 4">
            <a:extLst>
              <a:ext uri="{FF2B5EF4-FFF2-40B4-BE49-F238E27FC236}">
                <a16:creationId xmlns:a16="http://schemas.microsoft.com/office/drawing/2014/main" id="{436A976C-A7BE-42AE-BA80-1FBBB340A2C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9815" y="2220661"/>
            <a:ext cx="2573086" cy="22851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F909B95-7EA3-B4D0-570D-A5DB5F3F71E7}"/>
              </a:ext>
            </a:extLst>
          </p:cNvPr>
          <p:cNvSpPr txBox="1"/>
          <p:nvPr/>
        </p:nvSpPr>
        <p:spPr>
          <a:xfrm>
            <a:off x="1351098" y="4568724"/>
            <a:ext cx="2726841" cy="307777"/>
          </a:xfrm>
          <a:prstGeom prst="rect">
            <a:avLst/>
          </a:prstGeom>
          <a:noFill/>
        </p:spPr>
        <p:txBody>
          <a:bodyPr wrap="square" rtlCol="0">
            <a:spAutoFit/>
          </a:bodyPr>
          <a:lstStyle/>
          <a:p>
            <a:pPr algn="ctr"/>
            <a:r>
              <a:rPr lang="en-US" sz="1400" b="1" dirty="0">
                <a:solidFill>
                  <a:schemeClr val="tx1"/>
                </a:solidFill>
              </a:rPr>
              <a:t>HR Testing Results</a:t>
            </a:r>
            <a:endParaRPr lang="en-US" dirty="0">
              <a:solidFill>
                <a:schemeClr val="tx1"/>
              </a:solidFill>
            </a:endParaRPr>
          </a:p>
        </p:txBody>
      </p:sp>
      <p:sp>
        <p:nvSpPr>
          <p:cNvPr id="7" name="TextBox 6">
            <a:extLst>
              <a:ext uri="{FF2B5EF4-FFF2-40B4-BE49-F238E27FC236}">
                <a16:creationId xmlns:a16="http://schemas.microsoft.com/office/drawing/2014/main" id="{DF78CA5A-9635-2656-CF09-56D3D59AD759}"/>
              </a:ext>
            </a:extLst>
          </p:cNvPr>
          <p:cNvSpPr txBox="1"/>
          <p:nvPr/>
        </p:nvSpPr>
        <p:spPr>
          <a:xfrm>
            <a:off x="5142937" y="4568724"/>
            <a:ext cx="2726841" cy="307777"/>
          </a:xfrm>
          <a:prstGeom prst="rect">
            <a:avLst/>
          </a:prstGeom>
          <a:noFill/>
        </p:spPr>
        <p:txBody>
          <a:bodyPr wrap="square" rtlCol="0">
            <a:spAutoFit/>
          </a:bodyPr>
          <a:lstStyle/>
          <a:p>
            <a:pPr algn="ctr"/>
            <a:r>
              <a:rPr lang="en-US" sz="1400" b="1" dirty="0">
                <a:solidFill>
                  <a:schemeClr val="tx1"/>
                </a:solidFill>
              </a:rPr>
              <a:t>Apple Watch HR Monitor</a:t>
            </a:r>
            <a:endParaRPr lang="en-US" dirty="0">
              <a:solidFill>
                <a:schemeClr val="tx1"/>
              </a:solidFill>
            </a:endParaRPr>
          </a:p>
        </p:txBody>
      </p:sp>
    </p:spTree>
    <p:extLst>
      <p:ext uri="{BB962C8B-B14F-4D97-AF65-F5344CB8AC3E}">
        <p14:creationId xmlns:p14="http://schemas.microsoft.com/office/powerpoint/2010/main" val="3246415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CDCCF-3651-2CBA-5BD2-BC8CE3A1EBE6}"/>
              </a:ext>
            </a:extLst>
          </p:cNvPr>
          <p:cNvSpPr>
            <a:spLocks noGrp="1"/>
          </p:cNvSpPr>
          <p:nvPr>
            <p:ph type="title"/>
          </p:nvPr>
        </p:nvSpPr>
        <p:spPr/>
        <p:txBody>
          <a:bodyPr/>
          <a:lstStyle/>
          <a:p>
            <a:r>
              <a:rPr lang="vi-VN" dirty="0"/>
              <a:t>Experimental Results</a:t>
            </a:r>
            <a:r>
              <a:rPr lang="en-US" dirty="0"/>
              <a:t> - RR</a:t>
            </a:r>
          </a:p>
        </p:txBody>
      </p:sp>
      <p:sp>
        <p:nvSpPr>
          <p:cNvPr id="3" name="Text Placeholder 2">
            <a:extLst>
              <a:ext uri="{FF2B5EF4-FFF2-40B4-BE49-F238E27FC236}">
                <a16:creationId xmlns:a16="http://schemas.microsoft.com/office/drawing/2014/main" id="{91B82C53-1C6B-2DBB-B640-EFA85C8A4EA2}"/>
              </a:ext>
            </a:extLst>
          </p:cNvPr>
          <p:cNvSpPr>
            <a:spLocks noGrp="1"/>
          </p:cNvSpPr>
          <p:nvPr>
            <p:ph type="body" idx="1"/>
          </p:nvPr>
        </p:nvSpPr>
        <p:spPr>
          <a:xfrm>
            <a:off x="387900" y="1489824"/>
            <a:ext cx="8368200" cy="751487"/>
          </a:xfrm>
        </p:spPr>
        <p:txBody>
          <a:bodyPr>
            <a:normAutofit/>
          </a:bodyPr>
          <a:lstStyle/>
          <a:p>
            <a:r>
              <a:rPr lang="en-US" sz="1600" dirty="0">
                <a:solidFill>
                  <a:schemeClr val="tx1"/>
                </a:solidFill>
                <a:latin typeface="Robato"/>
              </a:rPr>
              <a:t>RR data validation - physical count of number of breathes in a 20 second time period</a:t>
            </a:r>
          </a:p>
          <a:p>
            <a:r>
              <a:rPr lang="en-US" sz="1600" dirty="0">
                <a:solidFill>
                  <a:schemeClr val="tx1"/>
                </a:solidFill>
                <a:latin typeface="Robato"/>
              </a:rPr>
              <a:t>Multiplied by 3 to obtain number of breathes per minute</a:t>
            </a:r>
          </a:p>
        </p:txBody>
      </p:sp>
      <p:pic>
        <p:nvPicPr>
          <p:cNvPr id="8194" name="Picture 2" descr="Graphical user interface&#10;&#10;Description automatically generated">
            <a:extLst>
              <a:ext uri="{FF2B5EF4-FFF2-40B4-BE49-F238E27FC236}">
                <a16:creationId xmlns:a16="http://schemas.microsoft.com/office/drawing/2014/main" id="{9ED2B12A-A948-4465-770E-1E4707826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0775" y="2317788"/>
            <a:ext cx="5915025" cy="25527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7806D161-EF0F-DAE9-01ED-43281FB6C9F1}"/>
              </a:ext>
            </a:extLst>
          </p:cNvPr>
          <p:cNvSpPr txBox="1">
            <a:spLocks/>
          </p:cNvSpPr>
          <p:nvPr/>
        </p:nvSpPr>
        <p:spPr>
          <a:xfrm>
            <a:off x="387900" y="2317788"/>
            <a:ext cx="2520305" cy="30789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r>
              <a:rPr lang="en-US" sz="1600" b="0" i="0" u="none" strike="noStrike" dirty="0">
                <a:solidFill>
                  <a:schemeClr val="tx1"/>
                </a:solidFill>
                <a:effectLst/>
                <a:latin typeface="Robato"/>
              </a:rPr>
              <a:t>5 breathes recorded during the 20 second window in this test</a:t>
            </a:r>
          </a:p>
          <a:p>
            <a:r>
              <a:rPr lang="en-US" sz="1600" dirty="0">
                <a:solidFill>
                  <a:schemeClr val="tx1"/>
                </a:solidFill>
                <a:latin typeface="Robato"/>
              </a:rPr>
              <a:t>5 * 3 = 15 breathes per minute</a:t>
            </a:r>
          </a:p>
          <a:p>
            <a:r>
              <a:rPr lang="en-US" sz="1600" dirty="0">
                <a:solidFill>
                  <a:schemeClr val="tx1"/>
                </a:solidFill>
                <a:latin typeface="Robato"/>
              </a:rPr>
              <a:t>Program detected RR to be 14 breathes per minute</a:t>
            </a:r>
          </a:p>
        </p:txBody>
      </p:sp>
      <p:sp>
        <p:nvSpPr>
          <p:cNvPr id="4" name="Rectangle 3">
            <a:extLst>
              <a:ext uri="{FF2B5EF4-FFF2-40B4-BE49-F238E27FC236}">
                <a16:creationId xmlns:a16="http://schemas.microsoft.com/office/drawing/2014/main" id="{7EEC5DE6-4AD7-4A46-034A-61BD6F7449EE}"/>
              </a:ext>
            </a:extLst>
          </p:cNvPr>
          <p:cNvSpPr/>
          <p:nvPr/>
        </p:nvSpPr>
        <p:spPr>
          <a:xfrm>
            <a:off x="7115820" y="4572000"/>
            <a:ext cx="288757" cy="1787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192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387900" y="50227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Deliverables</a:t>
            </a:r>
            <a:endParaRPr dirty="0"/>
          </a:p>
        </p:txBody>
      </p:sp>
      <p:grpSp>
        <p:nvGrpSpPr>
          <p:cNvPr id="194" name="Google Shape;194;p26"/>
          <p:cNvGrpSpPr/>
          <p:nvPr/>
        </p:nvGrpSpPr>
        <p:grpSpPr>
          <a:xfrm>
            <a:off x="323500" y="2333773"/>
            <a:ext cx="2952125" cy="1241981"/>
            <a:chOff x="323513" y="1986800"/>
            <a:chExt cx="2952125" cy="1289700"/>
          </a:xfrm>
        </p:grpSpPr>
        <p:sp>
          <p:nvSpPr>
            <p:cNvPr id="195" name="Google Shape;195;p26"/>
            <p:cNvSpPr txBox="1"/>
            <p:nvPr/>
          </p:nvSpPr>
          <p:spPr>
            <a:xfrm>
              <a:off x="323513" y="1986800"/>
              <a:ext cx="2124000" cy="1289700"/>
            </a:xfrm>
            <a:prstGeom prst="rect">
              <a:avLst/>
            </a:prstGeom>
            <a:noFill/>
            <a:ln w="76200"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lnSpc>
                  <a:spcPct val="100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Contact-free and real-time system</a:t>
              </a:r>
              <a:endParaRPr sz="1200" b="1">
                <a:latin typeface="Roboto"/>
                <a:ea typeface="Roboto"/>
                <a:cs typeface="Roboto"/>
                <a:sym typeface="Roboto"/>
              </a:endParaRPr>
            </a:p>
          </p:txBody>
        </p:sp>
        <p:cxnSp>
          <p:nvCxnSpPr>
            <p:cNvPr id="196" name="Google Shape;196;p26"/>
            <p:cNvCxnSpPr/>
            <p:nvPr/>
          </p:nvCxnSpPr>
          <p:spPr>
            <a:xfrm rot="10800000">
              <a:off x="2642038" y="2647950"/>
              <a:ext cx="633600" cy="0"/>
            </a:xfrm>
            <a:prstGeom prst="straightConnector1">
              <a:avLst/>
            </a:prstGeom>
            <a:noFill/>
            <a:ln w="76200" cap="flat" cmpd="sng">
              <a:solidFill>
                <a:srgbClr val="A4C2F4"/>
              </a:solidFill>
              <a:prstDash val="solid"/>
              <a:round/>
              <a:headEnd type="none" w="sm" len="sm"/>
              <a:tailEnd type="oval" w="med" len="med"/>
            </a:ln>
          </p:spPr>
        </p:cxnSp>
      </p:grpSp>
      <p:grpSp>
        <p:nvGrpSpPr>
          <p:cNvPr id="197" name="Google Shape;197;p26"/>
          <p:cNvGrpSpPr/>
          <p:nvPr/>
        </p:nvGrpSpPr>
        <p:grpSpPr>
          <a:xfrm>
            <a:off x="5209825" y="1441602"/>
            <a:ext cx="3610650" cy="1241981"/>
            <a:chOff x="5209838" y="1060350"/>
            <a:chExt cx="3610650" cy="1289700"/>
          </a:xfrm>
        </p:grpSpPr>
        <p:sp>
          <p:nvSpPr>
            <p:cNvPr id="198" name="Google Shape;198;p26"/>
            <p:cNvSpPr txBox="1"/>
            <p:nvPr/>
          </p:nvSpPr>
          <p:spPr>
            <a:xfrm>
              <a:off x="6696488" y="1060350"/>
              <a:ext cx="2124000" cy="1289700"/>
            </a:xfrm>
            <a:prstGeom prst="rect">
              <a:avLst/>
            </a:prstGeom>
            <a:noFill/>
            <a:ln w="762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lnSpc>
                  <a:spcPct val="100000"/>
                </a:lnSpc>
                <a:spcBef>
                  <a:spcPts val="0"/>
                </a:spcBef>
                <a:spcAft>
                  <a:spcPts val="0"/>
                </a:spcAft>
                <a:buClr>
                  <a:schemeClr val="dk1"/>
                </a:buClr>
                <a:buSzPts val="1800"/>
                <a:buFont typeface="Roboto"/>
                <a:buChar char="●"/>
              </a:pPr>
              <a:r>
                <a:rPr lang="en" sz="1800" dirty="0">
                  <a:solidFill>
                    <a:schemeClr val="dk1"/>
                  </a:solidFill>
                  <a:latin typeface="Roboto"/>
                  <a:ea typeface="Roboto"/>
                  <a:cs typeface="Roboto"/>
                  <a:sym typeface="Roboto"/>
                </a:rPr>
                <a:t>Portable, lift-and-shift system</a:t>
              </a:r>
              <a:endParaRPr sz="800" b="1" dirty="0">
                <a:latin typeface="Roboto"/>
                <a:ea typeface="Roboto"/>
                <a:cs typeface="Roboto"/>
                <a:sym typeface="Roboto"/>
              </a:endParaRPr>
            </a:p>
          </p:txBody>
        </p:sp>
        <p:cxnSp>
          <p:nvCxnSpPr>
            <p:cNvPr id="199" name="Google Shape;199;p26"/>
            <p:cNvCxnSpPr/>
            <p:nvPr/>
          </p:nvCxnSpPr>
          <p:spPr>
            <a:xfrm>
              <a:off x="5209838" y="1705200"/>
              <a:ext cx="1286700" cy="0"/>
            </a:xfrm>
            <a:prstGeom prst="straightConnector1">
              <a:avLst/>
            </a:prstGeom>
            <a:noFill/>
            <a:ln w="76200" cap="flat" cmpd="sng">
              <a:solidFill>
                <a:srgbClr val="1155CC"/>
              </a:solidFill>
              <a:prstDash val="solid"/>
              <a:round/>
              <a:headEnd type="none" w="sm" len="sm"/>
              <a:tailEnd type="oval" w="med" len="med"/>
            </a:ln>
          </p:spPr>
        </p:cxnSp>
      </p:grpSp>
      <p:grpSp>
        <p:nvGrpSpPr>
          <p:cNvPr id="200" name="Google Shape;200;p26"/>
          <p:cNvGrpSpPr/>
          <p:nvPr/>
        </p:nvGrpSpPr>
        <p:grpSpPr>
          <a:xfrm>
            <a:off x="5209825" y="3329178"/>
            <a:ext cx="3610650" cy="1241981"/>
            <a:chOff x="5209838" y="3020450"/>
            <a:chExt cx="3610650" cy="1289700"/>
          </a:xfrm>
        </p:grpSpPr>
        <p:sp>
          <p:nvSpPr>
            <p:cNvPr id="201" name="Google Shape;201;p26"/>
            <p:cNvSpPr txBox="1"/>
            <p:nvPr/>
          </p:nvSpPr>
          <p:spPr>
            <a:xfrm>
              <a:off x="6696488" y="3020450"/>
              <a:ext cx="2124000" cy="1289700"/>
            </a:xfrm>
            <a:prstGeom prst="rect">
              <a:avLst/>
            </a:prstGeom>
            <a:noFill/>
            <a:ln w="76200"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457200" lvl="0" indent="-342900" algn="l" rtl="0">
                <a:lnSpc>
                  <a:spcPct val="100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Compatible on common OS (Windows, MacOS)</a:t>
              </a:r>
              <a:endParaRPr sz="800" b="1">
                <a:latin typeface="Roboto"/>
                <a:ea typeface="Roboto"/>
                <a:cs typeface="Roboto"/>
                <a:sym typeface="Roboto"/>
              </a:endParaRPr>
            </a:p>
          </p:txBody>
        </p:sp>
        <p:cxnSp>
          <p:nvCxnSpPr>
            <p:cNvPr id="202" name="Google Shape;202;p26"/>
            <p:cNvCxnSpPr/>
            <p:nvPr/>
          </p:nvCxnSpPr>
          <p:spPr>
            <a:xfrm>
              <a:off x="5209838" y="3648300"/>
              <a:ext cx="1286700" cy="0"/>
            </a:xfrm>
            <a:prstGeom prst="straightConnector1">
              <a:avLst/>
            </a:prstGeom>
            <a:noFill/>
            <a:ln w="76200" cap="flat" cmpd="sng">
              <a:solidFill>
                <a:srgbClr val="6D9EEB"/>
              </a:solidFill>
              <a:prstDash val="solid"/>
              <a:round/>
              <a:headEnd type="none" w="sm" len="sm"/>
              <a:tailEnd type="oval" w="med" len="med"/>
            </a:ln>
          </p:spPr>
        </p:cxnSp>
      </p:grpSp>
      <p:grpSp>
        <p:nvGrpSpPr>
          <p:cNvPr id="203" name="Google Shape;203;p26"/>
          <p:cNvGrpSpPr/>
          <p:nvPr/>
        </p:nvGrpSpPr>
        <p:grpSpPr>
          <a:xfrm>
            <a:off x="2743350" y="1092519"/>
            <a:ext cx="3814835" cy="3650345"/>
            <a:chOff x="2662213" y="676344"/>
            <a:chExt cx="3814835" cy="3790597"/>
          </a:xfrm>
        </p:grpSpPr>
        <p:sp>
          <p:nvSpPr>
            <p:cNvPr id="204" name="Google Shape;204;p26"/>
            <p:cNvSpPr/>
            <p:nvPr/>
          </p:nvSpPr>
          <p:spPr>
            <a:xfrm rot="3600185">
              <a:off x="3169983" y="1184511"/>
              <a:ext cx="2774659" cy="2774659"/>
            </a:xfrm>
            <a:prstGeom prst="blockArc">
              <a:avLst>
                <a:gd name="adj1" fmla="val 12622480"/>
                <a:gd name="adj2" fmla="val 19781569"/>
                <a:gd name="adj3" fmla="val 20773"/>
              </a:avLst>
            </a:pr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rot="10800000">
              <a:off x="3183490" y="1163229"/>
              <a:ext cx="2774700" cy="2774700"/>
            </a:xfrm>
            <a:prstGeom prst="blockArc">
              <a:avLst>
                <a:gd name="adj1" fmla="val 12622480"/>
                <a:gd name="adj2" fmla="val 19662822"/>
                <a:gd name="adj3" fmla="val 20729"/>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rot="-3600185">
              <a:off x="3194618" y="1184114"/>
              <a:ext cx="2774659" cy="2774659"/>
            </a:xfrm>
            <a:prstGeom prst="blockArc">
              <a:avLst>
                <a:gd name="adj1" fmla="val 12485458"/>
                <a:gd name="adj2" fmla="val 19703271"/>
                <a:gd name="adj3" fmla="val 20851"/>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E1A59-6A5D-96CD-2977-C45095F204DD}"/>
              </a:ext>
            </a:extLst>
          </p:cNvPr>
          <p:cNvSpPr>
            <a:spLocks noGrp="1"/>
          </p:cNvSpPr>
          <p:nvPr>
            <p:ph type="title"/>
          </p:nvPr>
        </p:nvSpPr>
        <p:spPr/>
        <p:txBody>
          <a:bodyPr/>
          <a:lstStyle/>
          <a:p>
            <a:r>
              <a:rPr lang="vi-VN" dirty="0" err="1"/>
              <a:t>Deliverables</a:t>
            </a:r>
            <a:endParaRPr lang="en-US" dirty="0"/>
          </a:p>
        </p:txBody>
      </p:sp>
      <p:sp>
        <p:nvSpPr>
          <p:cNvPr id="3" name="Text Placeholder 2">
            <a:extLst>
              <a:ext uri="{FF2B5EF4-FFF2-40B4-BE49-F238E27FC236}">
                <a16:creationId xmlns:a16="http://schemas.microsoft.com/office/drawing/2014/main" id="{5BA5C843-2C02-A0B0-A0B3-038B4154A1B8}"/>
              </a:ext>
            </a:extLst>
          </p:cNvPr>
          <p:cNvSpPr>
            <a:spLocks noGrp="1"/>
          </p:cNvSpPr>
          <p:nvPr>
            <p:ph type="body" idx="1"/>
          </p:nvPr>
        </p:nvSpPr>
        <p:spPr>
          <a:xfrm>
            <a:off x="387900" y="4558573"/>
            <a:ext cx="8368200" cy="457362"/>
          </a:xfrm>
        </p:spPr>
        <p:txBody>
          <a:bodyPr>
            <a:normAutofit fontScale="92500" lnSpcReduction="10000"/>
          </a:bodyPr>
          <a:lstStyle/>
          <a:p>
            <a:pPr marL="114300" indent="0" algn="ctr">
              <a:buNone/>
            </a:pPr>
            <a:r>
              <a:rPr lang="vi-VN" dirty="0" err="1"/>
              <a:t>Final</a:t>
            </a:r>
            <a:r>
              <a:rPr lang="vi-VN" dirty="0"/>
              <a:t> </a:t>
            </a:r>
            <a:r>
              <a:rPr lang="vi-VN" dirty="0" err="1"/>
              <a:t>Product</a:t>
            </a:r>
            <a:r>
              <a:rPr lang="vi-VN" dirty="0"/>
              <a:t> </a:t>
            </a:r>
            <a:r>
              <a:rPr lang="vi-VN" dirty="0" err="1"/>
              <a:t>with</a:t>
            </a:r>
            <a:r>
              <a:rPr lang="vi-VN" dirty="0"/>
              <a:t> </a:t>
            </a:r>
            <a:r>
              <a:rPr lang="vi-VN" dirty="0" err="1"/>
              <a:t>Touchscreen</a:t>
            </a:r>
            <a:r>
              <a:rPr lang="vi-VN" dirty="0"/>
              <a:t> </a:t>
            </a:r>
            <a:r>
              <a:rPr lang="vi-VN" dirty="0" err="1"/>
              <a:t>Monitor</a:t>
            </a:r>
            <a:r>
              <a:rPr lang="vi-VN" dirty="0"/>
              <a:t> </a:t>
            </a:r>
            <a:r>
              <a:rPr lang="vi-VN" dirty="0" err="1"/>
              <a:t>and</a:t>
            </a:r>
            <a:r>
              <a:rPr lang="vi-VN" dirty="0"/>
              <a:t> </a:t>
            </a:r>
            <a:r>
              <a:rPr lang="vi-VN" dirty="0" err="1"/>
              <a:t>Camera</a:t>
            </a:r>
            <a:endParaRPr lang="en-US" dirty="0"/>
          </a:p>
        </p:txBody>
      </p:sp>
      <p:pic>
        <p:nvPicPr>
          <p:cNvPr id="6146" name="Picture 2" descr="A picture containing text, wall, indoor&#10;&#10;Description automatically generated">
            <a:extLst>
              <a:ext uri="{FF2B5EF4-FFF2-40B4-BE49-F238E27FC236}">
                <a16:creationId xmlns:a16="http://schemas.microsoft.com/office/drawing/2014/main" id="{9243166C-D5A2-AF06-60F5-5E7CF95ACC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540" y="1092099"/>
            <a:ext cx="4638675" cy="34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71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Outline</a:t>
            </a:r>
            <a:endParaRPr/>
          </a:p>
        </p:txBody>
      </p:sp>
      <p:sp>
        <p:nvSpPr>
          <p:cNvPr id="70" name="Google Shape;70;p1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dirty="0"/>
              <a:t>Executive Summary</a:t>
            </a:r>
            <a:endParaRPr dirty="0"/>
          </a:p>
          <a:p>
            <a:pPr marL="457200" lvl="0" indent="-342900" algn="l" rtl="0">
              <a:spcBef>
                <a:spcPts val="0"/>
              </a:spcBef>
              <a:spcAft>
                <a:spcPts val="0"/>
              </a:spcAft>
              <a:buSzPts val="1800"/>
              <a:buChar char="●"/>
            </a:pPr>
            <a:r>
              <a:rPr lang="en" dirty="0"/>
              <a:t>Background and Problem Statement</a:t>
            </a:r>
            <a:endParaRPr dirty="0"/>
          </a:p>
          <a:p>
            <a:pPr marL="457200" lvl="0" indent="-342900" algn="l" rtl="0">
              <a:spcBef>
                <a:spcPts val="0"/>
              </a:spcBef>
              <a:spcAft>
                <a:spcPts val="0"/>
              </a:spcAft>
              <a:buSzPts val="1800"/>
              <a:buChar char="●"/>
            </a:pPr>
            <a:r>
              <a:rPr lang="en" dirty="0"/>
              <a:t>Objective</a:t>
            </a:r>
            <a:endParaRPr dirty="0"/>
          </a:p>
          <a:p>
            <a:pPr marL="457200" lvl="0" indent="-342900" algn="l" rtl="0">
              <a:spcBef>
                <a:spcPts val="0"/>
              </a:spcBef>
              <a:spcAft>
                <a:spcPts val="0"/>
              </a:spcAft>
              <a:buSzPts val="1800"/>
              <a:buChar char="●"/>
            </a:pPr>
            <a:r>
              <a:rPr lang="en" dirty="0"/>
              <a:t>Technical Approach</a:t>
            </a:r>
          </a:p>
          <a:p>
            <a:pPr marL="457200" lvl="0" indent="-342900" algn="l" rtl="0">
              <a:spcBef>
                <a:spcPts val="0"/>
              </a:spcBef>
              <a:spcAft>
                <a:spcPts val="0"/>
              </a:spcAft>
              <a:buSzPts val="1800"/>
              <a:buChar char="●"/>
            </a:pPr>
            <a:r>
              <a:rPr lang="en-US" dirty="0"/>
              <a:t>Experimental Results</a:t>
            </a:r>
            <a:endParaRPr dirty="0"/>
          </a:p>
          <a:p>
            <a:pPr marL="457200" lvl="0" indent="-342900" algn="l" rtl="0">
              <a:spcBef>
                <a:spcPts val="0"/>
              </a:spcBef>
              <a:spcAft>
                <a:spcPts val="0"/>
              </a:spcAft>
              <a:buSzPts val="1800"/>
              <a:buChar char="●"/>
            </a:pPr>
            <a:r>
              <a:rPr lang="en" dirty="0"/>
              <a:t>Deliverables</a:t>
            </a:r>
            <a:endParaRPr dirty="0"/>
          </a:p>
          <a:p>
            <a:pPr marL="457200" lvl="0" indent="-342900" algn="l" rtl="0">
              <a:spcBef>
                <a:spcPts val="0"/>
              </a:spcBef>
              <a:spcAft>
                <a:spcPts val="0"/>
              </a:spcAft>
              <a:buSzPts val="1800"/>
              <a:buChar char="●"/>
            </a:pPr>
            <a:r>
              <a:rPr lang="en" dirty="0"/>
              <a:t>Project Timeline/Gantt Chart</a:t>
            </a:r>
            <a:endParaRPr dirty="0"/>
          </a:p>
          <a:p>
            <a:pPr marL="457200" lvl="0" indent="-342900" algn="l" rtl="0">
              <a:spcBef>
                <a:spcPts val="0"/>
              </a:spcBef>
              <a:spcAft>
                <a:spcPts val="0"/>
              </a:spcAft>
              <a:buSzPts val="1800"/>
              <a:buChar char="●"/>
            </a:pPr>
            <a:r>
              <a:rPr lang="en" dirty="0"/>
              <a:t>Budget</a:t>
            </a:r>
            <a:endParaRPr dirty="0"/>
          </a:p>
          <a:p>
            <a:pPr marL="457200" lvl="0" indent="-342900" algn="l" rtl="0">
              <a:spcBef>
                <a:spcPts val="0"/>
              </a:spcBef>
              <a:spcAft>
                <a:spcPts val="0"/>
              </a:spcAft>
              <a:buSzPts val="1800"/>
              <a:buChar char="●"/>
            </a:pPr>
            <a:r>
              <a:rPr lang="en" dirty="0"/>
              <a:t>Professional Awareness</a:t>
            </a:r>
            <a:endParaRPr dirty="0"/>
          </a:p>
          <a:p>
            <a:pPr marL="457200" lvl="0" indent="-342900" algn="l" rtl="0">
              <a:spcBef>
                <a:spcPts val="0"/>
              </a:spcBef>
              <a:spcAft>
                <a:spcPts val="0"/>
              </a:spcAft>
              <a:buSzPts val="1800"/>
              <a:buChar char="●"/>
            </a:pPr>
            <a:r>
              <a:rPr lang="en" dirty="0"/>
              <a:t>Conclusion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Project Timeline/Gantt Chart - Fall 2021</a:t>
            </a:r>
            <a:endParaRPr/>
          </a:p>
        </p:txBody>
      </p:sp>
      <p:pic>
        <p:nvPicPr>
          <p:cNvPr id="3074" name="Picture 2" descr="Chart&#10;&#10;Description automatically generated">
            <a:extLst>
              <a:ext uri="{FF2B5EF4-FFF2-40B4-BE49-F238E27FC236}">
                <a16:creationId xmlns:a16="http://schemas.microsoft.com/office/drawing/2014/main" id="{1C501CF5-77A4-832D-2375-0AF06DF14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924" y="1060821"/>
            <a:ext cx="6698152" cy="40253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Project Timeline/Gantt Chart - Spring 2022</a:t>
            </a:r>
            <a:endParaRPr/>
          </a:p>
        </p:txBody>
      </p:sp>
      <p:pic>
        <p:nvPicPr>
          <p:cNvPr id="4098" name="Picture 2" descr="Chart&#10;&#10;Description automatically generated">
            <a:extLst>
              <a:ext uri="{FF2B5EF4-FFF2-40B4-BE49-F238E27FC236}">
                <a16:creationId xmlns:a16="http://schemas.microsoft.com/office/drawing/2014/main" id="{1A159262-3365-4F9A-31A9-447A686CAE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89" y="1144125"/>
            <a:ext cx="7399421" cy="38420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Budget</a:t>
            </a:r>
            <a:endParaRPr/>
          </a:p>
        </p:txBody>
      </p:sp>
      <p:graphicFrame>
        <p:nvGraphicFramePr>
          <p:cNvPr id="224" name="Google Shape;224;p29"/>
          <p:cNvGraphicFramePr/>
          <p:nvPr>
            <p:extLst>
              <p:ext uri="{D42A27DB-BD31-4B8C-83A1-F6EECF244321}">
                <p14:modId xmlns:p14="http://schemas.microsoft.com/office/powerpoint/2010/main" val="560471304"/>
              </p:ext>
            </p:extLst>
          </p:nvPr>
        </p:nvGraphicFramePr>
        <p:xfrm>
          <a:off x="616989" y="1458935"/>
          <a:ext cx="7910022" cy="3226540"/>
        </p:xfrm>
        <a:graphic>
          <a:graphicData uri="http://schemas.openxmlformats.org/drawingml/2006/table">
            <a:tbl>
              <a:tblPr>
                <a:noFill/>
                <a:tableStyleId>{E787B000-8DA8-4E18-AC6F-98D1C8BB4CDE}</a:tableStyleId>
              </a:tblPr>
              <a:tblGrid>
                <a:gridCol w="3124400">
                  <a:extLst>
                    <a:ext uri="{9D8B030D-6E8A-4147-A177-3AD203B41FA5}">
                      <a16:colId xmlns:a16="http://schemas.microsoft.com/office/drawing/2014/main" val="20000"/>
                    </a:ext>
                  </a:extLst>
                </a:gridCol>
                <a:gridCol w="1485531">
                  <a:extLst>
                    <a:ext uri="{9D8B030D-6E8A-4147-A177-3AD203B41FA5}">
                      <a16:colId xmlns:a16="http://schemas.microsoft.com/office/drawing/2014/main" val="20001"/>
                    </a:ext>
                  </a:extLst>
                </a:gridCol>
                <a:gridCol w="1182532">
                  <a:extLst>
                    <a:ext uri="{9D8B030D-6E8A-4147-A177-3AD203B41FA5}">
                      <a16:colId xmlns:a16="http://schemas.microsoft.com/office/drawing/2014/main" val="20002"/>
                    </a:ext>
                  </a:extLst>
                </a:gridCol>
                <a:gridCol w="1072687">
                  <a:extLst>
                    <a:ext uri="{9D8B030D-6E8A-4147-A177-3AD203B41FA5}">
                      <a16:colId xmlns:a16="http://schemas.microsoft.com/office/drawing/2014/main" val="20003"/>
                    </a:ext>
                  </a:extLst>
                </a:gridCol>
                <a:gridCol w="1044872">
                  <a:extLst>
                    <a:ext uri="{9D8B030D-6E8A-4147-A177-3AD203B41FA5}">
                      <a16:colId xmlns:a16="http://schemas.microsoft.com/office/drawing/2014/main" val="20004"/>
                    </a:ext>
                  </a:extLst>
                </a:gridCol>
              </a:tblGrid>
              <a:tr h="521325">
                <a:tc>
                  <a:txBody>
                    <a:bodyPr/>
                    <a:lstStyle/>
                    <a:p>
                      <a:pPr marL="0" lvl="0" indent="0" algn="l" rtl="0">
                        <a:spcBef>
                          <a:spcPts val="0"/>
                        </a:spcBef>
                        <a:spcAft>
                          <a:spcPts val="0"/>
                        </a:spcAft>
                        <a:buNone/>
                      </a:pPr>
                      <a:r>
                        <a:rPr lang="en" sz="1800" b="1">
                          <a:solidFill>
                            <a:schemeClr val="dk1"/>
                          </a:solidFill>
                        </a:rPr>
                        <a:t>Item</a:t>
                      </a:r>
                      <a:endParaRPr sz="1800" b="1">
                        <a:solidFill>
                          <a:schemeClr val="dk1"/>
                        </a:solidFill>
                      </a:endParaRPr>
                    </a:p>
                  </a:txBody>
                  <a:tcPr marL="91425" marR="91425" marT="91425" marB="91425"/>
                </a:tc>
                <a:tc>
                  <a:txBody>
                    <a:bodyPr/>
                    <a:lstStyle/>
                    <a:p>
                      <a:pPr marL="0" lvl="0" indent="0" algn="l" rtl="0">
                        <a:spcBef>
                          <a:spcPts val="0"/>
                        </a:spcBef>
                        <a:spcAft>
                          <a:spcPts val="0"/>
                        </a:spcAft>
                        <a:buNone/>
                      </a:pPr>
                      <a:r>
                        <a:rPr lang="en" sz="1800" b="1">
                          <a:solidFill>
                            <a:schemeClr val="dk1"/>
                          </a:solidFill>
                        </a:rPr>
                        <a:t>Supplier</a:t>
                      </a:r>
                      <a:endParaRPr sz="1800" b="1">
                        <a:solidFill>
                          <a:schemeClr val="dk1"/>
                        </a:solidFill>
                      </a:endParaRPr>
                    </a:p>
                  </a:txBody>
                  <a:tcPr marL="91425" marR="91425" marT="91425" marB="91425"/>
                </a:tc>
                <a:tc>
                  <a:txBody>
                    <a:bodyPr/>
                    <a:lstStyle/>
                    <a:p>
                      <a:pPr marL="0" lvl="0" indent="0" algn="l" rtl="0">
                        <a:spcBef>
                          <a:spcPts val="0"/>
                        </a:spcBef>
                        <a:spcAft>
                          <a:spcPts val="0"/>
                        </a:spcAft>
                        <a:buNone/>
                      </a:pPr>
                      <a:r>
                        <a:rPr lang="en" sz="1800" b="1" dirty="0">
                          <a:solidFill>
                            <a:schemeClr val="dk1"/>
                          </a:solidFill>
                        </a:rPr>
                        <a:t>Quantity</a:t>
                      </a:r>
                      <a:endParaRPr sz="1800" b="1" dirty="0">
                        <a:solidFill>
                          <a:schemeClr val="dk1"/>
                        </a:solidFill>
                      </a:endParaRPr>
                    </a:p>
                  </a:txBody>
                  <a:tcPr marL="91425" marR="91425" marT="91425" marB="91425"/>
                </a:tc>
                <a:tc>
                  <a:txBody>
                    <a:bodyPr/>
                    <a:lstStyle/>
                    <a:p>
                      <a:pPr marL="0" lvl="0" indent="0" algn="l" rtl="0">
                        <a:spcBef>
                          <a:spcPts val="0"/>
                        </a:spcBef>
                        <a:spcAft>
                          <a:spcPts val="0"/>
                        </a:spcAft>
                        <a:buNone/>
                      </a:pPr>
                      <a:r>
                        <a:rPr lang="en" sz="1800" b="1">
                          <a:solidFill>
                            <a:schemeClr val="dk1"/>
                          </a:solidFill>
                        </a:rPr>
                        <a:t>Unit Price</a:t>
                      </a:r>
                      <a:endParaRPr sz="1800" b="1">
                        <a:solidFill>
                          <a:schemeClr val="dk1"/>
                        </a:solidFill>
                      </a:endParaRPr>
                    </a:p>
                  </a:txBody>
                  <a:tcPr marL="91425" marR="91425" marT="91425" marB="91425"/>
                </a:tc>
                <a:tc>
                  <a:txBody>
                    <a:bodyPr/>
                    <a:lstStyle/>
                    <a:p>
                      <a:pPr marL="0" lvl="0" indent="0" algn="l" rtl="0">
                        <a:spcBef>
                          <a:spcPts val="0"/>
                        </a:spcBef>
                        <a:spcAft>
                          <a:spcPts val="0"/>
                        </a:spcAft>
                        <a:buNone/>
                      </a:pPr>
                      <a:r>
                        <a:rPr lang="en" sz="1800" b="1" dirty="0">
                          <a:solidFill>
                            <a:schemeClr val="dk1"/>
                          </a:solidFill>
                        </a:rPr>
                        <a:t>Total</a:t>
                      </a:r>
                      <a:endParaRPr sz="1800" b="1" dirty="0">
                        <a:solidFill>
                          <a:schemeClr val="dk1"/>
                        </a:solidFill>
                      </a:endParaRPr>
                    </a:p>
                  </a:txBody>
                  <a:tcPr marL="91425" marR="91425" marT="91425" marB="91425"/>
                </a:tc>
                <a:extLst>
                  <a:ext uri="{0D108BD9-81ED-4DB2-BD59-A6C34878D82A}">
                    <a16:rowId xmlns:a16="http://schemas.microsoft.com/office/drawing/2014/main" val="10000"/>
                  </a:ext>
                </a:extLst>
              </a:tr>
              <a:tr h="1005475">
                <a:tc>
                  <a:txBody>
                    <a:bodyPr/>
                    <a:lstStyle/>
                    <a:p>
                      <a:pPr marL="0" lvl="0" indent="0" algn="l" rtl="0">
                        <a:spcBef>
                          <a:spcPts val="0"/>
                        </a:spcBef>
                        <a:spcAft>
                          <a:spcPts val="0"/>
                        </a:spcAft>
                        <a:buNone/>
                      </a:pPr>
                      <a:r>
                        <a:rPr lang="en">
                          <a:solidFill>
                            <a:schemeClr val="dk1"/>
                          </a:solidFill>
                        </a:rPr>
                        <a:t>Intel RealSense Depth Camera</a:t>
                      </a:r>
                      <a:endParaRPr>
                        <a:solidFill>
                          <a:schemeClr val="dk1"/>
                        </a:solidFill>
                      </a:endParaRPr>
                    </a:p>
                    <a:p>
                      <a:pPr marL="0" lvl="0" indent="0" algn="l" rtl="0">
                        <a:spcBef>
                          <a:spcPts val="0"/>
                        </a:spcBef>
                        <a:spcAft>
                          <a:spcPts val="0"/>
                        </a:spcAft>
                        <a:buNone/>
                      </a:pPr>
                      <a:r>
                        <a:rPr lang="en">
                          <a:solidFill>
                            <a:schemeClr val="dk1"/>
                          </a:solidFill>
                        </a:rPr>
                        <a:t>D455</a:t>
                      </a:r>
                      <a:endParaRPr>
                        <a:solidFill>
                          <a:schemeClr val="dk1"/>
                        </a:solidFill>
                      </a:endParaRPr>
                    </a:p>
                    <a:p>
                      <a:pPr marL="0" lvl="0" indent="0" algn="l" rtl="0">
                        <a:spcBef>
                          <a:spcPts val="0"/>
                        </a:spcBef>
                        <a:spcAft>
                          <a:spcPts val="0"/>
                        </a:spcAft>
                        <a:buNone/>
                      </a:pP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Intel</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1</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dirty="0">
                          <a:solidFill>
                            <a:schemeClr val="dk1"/>
                          </a:solidFill>
                        </a:rPr>
                        <a:t>$</a:t>
                      </a:r>
                      <a:r>
                        <a:rPr lang="vi-VN" dirty="0">
                          <a:solidFill>
                            <a:schemeClr val="dk1"/>
                          </a:solidFill>
                        </a:rPr>
                        <a:t>433.94</a:t>
                      </a:r>
                      <a:endParaRPr dirty="0">
                        <a:solidFill>
                          <a:schemeClr val="dk1"/>
                        </a:solidFill>
                      </a:endParaRPr>
                    </a:p>
                  </a:txBody>
                  <a:tcPr marL="91425" marR="91425" marT="91425" marB="91425"/>
                </a:tc>
                <a:tc>
                  <a:txBody>
                    <a:bodyPr/>
                    <a:lstStyle/>
                    <a:p>
                      <a:pPr marL="0" lvl="0" indent="0" algn="l" rtl="0">
                        <a:spcBef>
                          <a:spcPts val="0"/>
                        </a:spcBef>
                        <a:spcAft>
                          <a:spcPts val="0"/>
                        </a:spcAft>
                        <a:buNone/>
                      </a:pPr>
                      <a:r>
                        <a:rPr lang="vi-VN" dirty="0">
                          <a:solidFill>
                            <a:schemeClr val="dk1"/>
                          </a:solidFill>
                        </a:rPr>
                        <a:t>$468.88</a:t>
                      </a:r>
                      <a:endParaRPr dirty="0">
                        <a:solidFill>
                          <a:schemeClr val="dk1"/>
                        </a:solidFill>
                      </a:endParaRPr>
                    </a:p>
                  </a:txBody>
                  <a:tcPr marL="91425" marR="91425" marT="91425" marB="91425"/>
                </a:tc>
                <a:extLst>
                  <a:ext uri="{0D108BD9-81ED-4DB2-BD59-A6C34878D82A}">
                    <a16:rowId xmlns:a16="http://schemas.microsoft.com/office/drawing/2014/main" val="10001"/>
                  </a:ext>
                </a:extLst>
              </a:tr>
              <a:tr h="1005475">
                <a:tc>
                  <a:txBody>
                    <a:bodyPr/>
                    <a:lstStyle/>
                    <a:p>
                      <a:pPr marL="0" lvl="0" indent="0" algn="l" rtl="0">
                        <a:spcBef>
                          <a:spcPts val="0"/>
                        </a:spcBef>
                        <a:spcAft>
                          <a:spcPts val="0"/>
                        </a:spcAft>
                        <a:buNone/>
                      </a:pPr>
                      <a:r>
                        <a:rPr lang="vi-VN" dirty="0">
                          <a:solidFill>
                            <a:schemeClr val="dk1"/>
                          </a:solidFill>
                        </a:rPr>
                        <a:t>12 </a:t>
                      </a:r>
                      <a:r>
                        <a:rPr lang="vi-VN" dirty="0" err="1">
                          <a:solidFill>
                            <a:schemeClr val="dk1"/>
                          </a:solidFill>
                        </a:rPr>
                        <a:t>Inch</a:t>
                      </a:r>
                      <a:r>
                        <a:rPr lang="vi-VN" dirty="0">
                          <a:solidFill>
                            <a:schemeClr val="dk1"/>
                          </a:solidFill>
                        </a:rPr>
                        <a:t> </a:t>
                      </a:r>
                      <a:r>
                        <a:rPr lang="vi-VN" dirty="0" err="1">
                          <a:solidFill>
                            <a:schemeClr val="dk1"/>
                          </a:solidFill>
                        </a:rPr>
                        <a:t>Touchscreen</a:t>
                      </a:r>
                      <a:r>
                        <a:rPr lang="vi-VN" dirty="0">
                          <a:solidFill>
                            <a:schemeClr val="dk1"/>
                          </a:solidFill>
                        </a:rPr>
                        <a:t> </a:t>
                      </a:r>
                      <a:r>
                        <a:rPr lang="vi-VN" dirty="0" err="1">
                          <a:solidFill>
                            <a:schemeClr val="dk1"/>
                          </a:solidFill>
                        </a:rPr>
                        <a:t>Monitor</a:t>
                      </a:r>
                      <a:r>
                        <a:rPr lang="vi-VN" dirty="0">
                          <a:solidFill>
                            <a:schemeClr val="dk1"/>
                          </a:solidFill>
                        </a:rPr>
                        <a:t> HDMI 1920x1080 FHD IPS </a:t>
                      </a:r>
                      <a:r>
                        <a:rPr lang="vi-VN" dirty="0" err="1">
                          <a:solidFill>
                            <a:schemeClr val="dk1"/>
                          </a:solidFill>
                        </a:rPr>
                        <a:t>Screen</a:t>
                      </a:r>
                      <a:endParaRPr dirty="0">
                        <a:solidFill>
                          <a:schemeClr val="dk1"/>
                        </a:solidFill>
                      </a:endParaRPr>
                    </a:p>
                    <a:p>
                      <a:pPr marL="0" lvl="0" indent="0" algn="l" rtl="0">
                        <a:spcBef>
                          <a:spcPts val="0"/>
                        </a:spcBef>
                        <a:spcAft>
                          <a:spcPts val="0"/>
                        </a:spcAft>
                        <a:buNone/>
                      </a:pPr>
                      <a:endParaRPr dirty="0">
                        <a:solidFill>
                          <a:schemeClr val="dk1"/>
                        </a:solidFill>
                      </a:endParaRPr>
                    </a:p>
                  </a:txBody>
                  <a:tcPr marL="91425" marR="91425" marT="91425" marB="91425"/>
                </a:tc>
                <a:tc>
                  <a:txBody>
                    <a:bodyPr/>
                    <a:lstStyle/>
                    <a:p>
                      <a:pPr marL="0" lvl="0" indent="0" algn="l" rtl="0">
                        <a:spcBef>
                          <a:spcPts val="0"/>
                        </a:spcBef>
                        <a:spcAft>
                          <a:spcPts val="0"/>
                        </a:spcAft>
                        <a:buNone/>
                      </a:pPr>
                      <a:r>
                        <a:rPr lang="vi-VN" dirty="0">
                          <a:solidFill>
                            <a:schemeClr val="dk1"/>
                          </a:solidFill>
                        </a:rPr>
                        <a:t>TOGUARDGO</a:t>
                      </a:r>
                      <a:endParaRPr dirty="0">
                        <a:solidFill>
                          <a:schemeClr val="dk1"/>
                        </a:solidFill>
                      </a:endParaRPr>
                    </a:p>
                  </a:txBody>
                  <a:tcPr marL="91425" marR="91425" marT="91425" marB="91425"/>
                </a:tc>
                <a:tc>
                  <a:txBody>
                    <a:bodyPr/>
                    <a:lstStyle/>
                    <a:p>
                      <a:pPr marL="0" lvl="0" indent="0" algn="l" rtl="0">
                        <a:spcBef>
                          <a:spcPts val="0"/>
                        </a:spcBef>
                        <a:spcAft>
                          <a:spcPts val="0"/>
                        </a:spcAft>
                        <a:buNone/>
                      </a:pPr>
                      <a:r>
                        <a:rPr lang="en" dirty="0">
                          <a:solidFill>
                            <a:schemeClr val="dk1"/>
                          </a:solidFill>
                        </a:rPr>
                        <a:t>1</a:t>
                      </a:r>
                      <a:endParaRPr dirty="0">
                        <a:solidFill>
                          <a:schemeClr val="dk1"/>
                        </a:solidFill>
                      </a:endParaRPr>
                    </a:p>
                  </a:txBody>
                  <a:tcPr marL="91425" marR="91425" marT="91425" marB="91425"/>
                </a:tc>
                <a:tc>
                  <a:txBody>
                    <a:bodyPr/>
                    <a:lstStyle/>
                    <a:p>
                      <a:pPr marL="0" lvl="0" indent="0" algn="l" rtl="0">
                        <a:spcBef>
                          <a:spcPts val="0"/>
                        </a:spcBef>
                        <a:spcAft>
                          <a:spcPts val="0"/>
                        </a:spcAft>
                        <a:buNone/>
                      </a:pPr>
                      <a:r>
                        <a:rPr lang="en" dirty="0">
                          <a:solidFill>
                            <a:schemeClr val="dk1"/>
                          </a:solidFill>
                        </a:rPr>
                        <a:t>$</a:t>
                      </a:r>
                      <a:r>
                        <a:rPr lang="vi-VN" dirty="0">
                          <a:solidFill>
                            <a:schemeClr val="dk1"/>
                          </a:solidFill>
                        </a:rPr>
                        <a:t>129.99</a:t>
                      </a:r>
                      <a:endParaRPr dirty="0">
                        <a:solidFill>
                          <a:schemeClr val="dk1"/>
                        </a:solidFill>
                      </a:endParaRPr>
                    </a:p>
                  </a:txBody>
                  <a:tcPr marL="91425" marR="91425" marT="91425" marB="91425"/>
                </a:tc>
                <a:tc>
                  <a:txBody>
                    <a:bodyPr/>
                    <a:lstStyle/>
                    <a:p>
                      <a:pPr marL="0" lvl="0" indent="0" algn="l" rtl="0">
                        <a:spcBef>
                          <a:spcPts val="0"/>
                        </a:spcBef>
                        <a:spcAft>
                          <a:spcPts val="0"/>
                        </a:spcAft>
                        <a:buNone/>
                      </a:pPr>
                      <a:r>
                        <a:rPr lang="vi-VN" dirty="0">
                          <a:solidFill>
                            <a:schemeClr val="dk1"/>
                          </a:solidFill>
                        </a:rPr>
                        <a:t>$140.39</a:t>
                      </a:r>
                      <a:endParaRPr dirty="0">
                        <a:solidFill>
                          <a:schemeClr val="dk1"/>
                        </a:solidFill>
                      </a:endParaRPr>
                    </a:p>
                  </a:txBody>
                  <a:tcPr marL="91425" marR="91425" marT="91425" marB="91425"/>
                </a:tc>
                <a:extLst>
                  <a:ext uri="{0D108BD9-81ED-4DB2-BD59-A6C34878D82A}">
                    <a16:rowId xmlns:a16="http://schemas.microsoft.com/office/drawing/2014/main" val="10002"/>
                  </a:ext>
                </a:extLst>
              </a:tr>
              <a:tr h="484100">
                <a:tc>
                  <a:txBody>
                    <a:bodyPr/>
                    <a:lstStyle/>
                    <a:p>
                      <a:pPr marL="0" lvl="0" indent="0" algn="l" rtl="0">
                        <a:spcBef>
                          <a:spcPts val="0"/>
                        </a:spcBef>
                        <a:spcAft>
                          <a:spcPts val="0"/>
                        </a:spcAft>
                        <a:buNone/>
                      </a:pPr>
                      <a:endParaRPr>
                        <a:solidFill>
                          <a:schemeClr val="dk1"/>
                        </a:solidFill>
                      </a:endParaRPr>
                    </a:p>
                  </a:txBody>
                  <a:tcPr marL="91425" marR="91425" marT="91425" marB="91425"/>
                </a:tc>
                <a:tc>
                  <a:txBody>
                    <a:bodyPr/>
                    <a:lstStyle/>
                    <a:p>
                      <a:pPr marL="0" lvl="0" indent="0" algn="l" rtl="0">
                        <a:spcBef>
                          <a:spcPts val="0"/>
                        </a:spcBef>
                        <a:spcAft>
                          <a:spcPts val="0"/>
                        </a:spcAft>
                        <a:buNone/>
                      </a:pPr>
                      <a:endParaRPr>
                        <a:solidFill>
                          <a:schemeClr val="dk1"/>
                        </a:solidFill>
                      </a:endParaRPr>
                    </a:p>
                  </a:txBody>
                  <a:tcPr marL="91425" marR="91425" marT="91425" marB="91425"/>
                </a:tc>
                <a:tc>
                  <a:txBody>
                    <a:bodyPr/>
                    <a:lstStyle/>
                    <a:p>
                      <a:pPr marL="0" lvl="0" indent="0" algn="l" rtl="0">
                        <a:spcBef>
                          <a:spcPts val="0"/>
                        </a:spcBef>
                        <a:spcAft>
                          <a:spcPts val="0"/>
                        </a:spcAft>
                        <a:buNone/>
                      </a:pPr>
                      <a:endParaRPr>
                        <a:solidFill>
                          <a:schemeClr val="dk1"/>
                        </a:solidFill>
                      </a:endParaRPr>
                    </a:p>
                  </a:txBody>
                  <a:tcPr marL="91425" marR="91425" marT="91425" marB="91425"/>
                </a:tc>
                <a:tc>
                  <a:txBody>
                    <a:bodyPr/>
                    <a:lstStyle/>
                    <a:p>
                      <a:pPr marL="0" lvl="0" indent="0" algn="r" rtl="0">
                        <a:spcBef>
                          <a:spcPts val="0"/>
                        </a:spcBef>
                        <a:spcAft>
                          <a:spcPts val="0"/>
                        </a:spcAft>
                        <a:buNone/>
                      </a:pPr>
                      <a:r>
                        <a:rPr lang="en" sz="1800" b="1">
                          <a:solidFill>
                            <a:schemeClr val="dk1"/>
                          </a:solidFill>
                        </a:rPr>
                        <a:t>Total:</a:t>
                      </a:r>
                      <a:endParaRPr sz="1800" b="1">
                        <a:solidFill>
                          <a:schemeClr val="dk1"/>
                        </a:solidFill>
                      </a:endParaRPr>
                    </a:p>
                  </a:txBody>
                  <a:tcPr marL="91425" marR="91425" marT="91425" marB="91425"/>
                </a:tc>
                <a:tc>
                  <a:txBody>
                    <a:bodyPr/>
                    <a:lstStyle/>
                    <a:p>
                      <a:pPr marL="0" lvl="0" indent="0" algn="l" rtl="0">
                        <a:spcBef>
                          <a:spcPts val="0"/>
                        </a:spcBef>
                        <a:spcAft>
                          <a:spcPts val="0"/>
                        </a:spcAft>
                        <a:buNone/>
                      </a:pPr>
                      <a:r>
                        <a:rPr lang="en" sz="1800" b="1" dirty="0">
                          <a:solidFill>
                            <a:schemeClr val="dk1"/>
                          </a:solidFill>
                        </a:rPr>
                        <a:t>$</a:t>
                      </a:r>
                      <a:r>
                        <a:rPr lang="vi-VN" sz="1800" b="1" dirty="0">
                          <a:solidFill>
                            <a:schemeClr val="dk1"/>
                          </a:solidFill>
                        </a:rPr>
                        <a:t>609.27</a:t>
                      </a:r>
                      <a:endParaRPr sz="1800" b="1" dirty="0">
                        <a:solidFill>
                          <a:schemeClr val="dk1"/>
                        </a:solidFill>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Professional Awareness</a:t>
            </a:r>
            <a:endParaRPr/>
          </a:p>
        </p:txBody>
      </p:sp>
      <p:sp>
        <p:nvSpPr>
          <p:cNvPr id="230" name="Google Shape;230;p30"/>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SzPts val="1800"/>
              <a:buChar char="●"/>
            </a:pPr>
            <a:r>
              <a:rPr lang="en" dirty="0"/>
              <a:t>Important that data from the ROI be kept private</a:t>
            </a:r>
            <a:endParaRPr dirty="0"/>
          </a:p>
          <a:p>
            <a:pPr marL="457200" lvl="0" indent="-342900" algn="l" rtl="0">
              <a:lnSpc>
                <a:spcPct val="200000"/>
              </a:lnSpc>
              <a:spcBef>
                <a:spcPts val="0"/>
              </a:spcBef>
              <a:spcAft>
                <a:spcPts val="0"/>
              </a:spcAft>
              <a:buSzPts val="1800"/>
              <a:buChar char="●"/>
            </a:pPr>
            <a:r>
              <a:rPr lang="en" dirty="0"/>
              <a:t>Evolving technology provides room for future advancements</a:t>
            </a:r>
            <a:endParaRPr dirty="0"/>
          </a:p>
          <a:p>
            <a:pPr marL="457200" lvl="0" indent="-342900" algn="l" rtl="0">
              <a:lnSpc>
                <a:spcPct val="200000"/>
              </a:lnSpc>
              <a:spcBef>
                <a:spcPts val="0"/>
              </a:spcBef>
              <a:spcAft>
                <a:spcPts val="0"/>
              </a:spcAft>
              <a:buSzPts val="1800"/>
              <a:buChar char="●"/>
            </a:pPr>
            <a:r>
              <a:rPr lang="en" dirty="0"/>
              <a:t>Contributes to well-being of society as a tool against COVID</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Conclusion</a:t>
            </a:r>
            <a:endParaRPr/>
          </a:p>
        </p:txBody>
      </p:sp>
      <p:sp>
        <p:nvSpPr>
          <p:cNvPr id="236" name="Google Shape;236;p31"/>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dirty="0"/>
              <a:t>Contact-free, real-time HR and RR measurement system with multiple benefits</a:t>
            </a:r>
            <a:endParaRPr dirty="0"/>
          </a:p>
          <a:p>
            <a:pPr marL="457200" lvl="0" indent="-342900" algn="l" rtl="0">
              <a:lnSpc>
                <a:spcPct val="200000"/>
              </a:lnSpc>
              <a:spcBef>
                <a:spcPts val="1200"/>
              </a:spcBef>
              <a:spcAft>
                <a:spcPts val="0"/>
              </a:spcAft>
              <a:buSzPts val="1800"/>
              <a:buChar char="●"/>
            </a:pPr>
            <a:r>
              <a:rPr lang="en" dirty="0"/>
              <a:t>Positively impacts telehealth assessments.</a:t>
            </a:r>
            <a:endParaRPr dirty="0"/>
          </a:p>
          <a:p>
            <a:pPr marL="457200" lvl="0" indent="-342900" algn="l" rtl="0">
              <a:lnSpc>
                <a:spcPct val="200000"/>
              </a:lnSpc>
              <a:spcBef>
                <a:spcPts val="0"/>
              </a:spcBef>
              <a:spcAft>
                <a:spcPts val="0"/>
              </a:spcAft>
              <a:buSzPts val="1800"/>
              <a:buChar char="●"/>
            </a:pPr>
            <a:r>
              <a:rPr lang="en" dirty="0"/>
              <a:t>Helps to detect elevated heart rate and respiratory rate.</a:t>
            </a:r>
            <a:endParaRPr dirty="0"/>
          </a:p>
          <a:p>
            <a:pPr marL="457200" lvl="0" indent="-342900" algn="l" rtl="0">
              <a:lnSpc>
                <a:spcPct val="200000"/>
              </a:lnSpc>
              <a:spcBef>
                <a:spcPts val="0"/>
              </a:spcBef>
              <a:spcAft>
                <a:spcPts val="0"/>
              </a:spcAft>
              <a:buSzPts val="1800"/>
              <a:buChar char="●"/>
            </a:pPr>
            <a:r>
              <a:rPr lang="en" dirty="0"/>
              <a:t>Advances the delivery of medical service during and subsequent of the pandemic.</a:t>
            </a:r>
            <a:endParaRPr dirty="0"/>
          </a:p>
          <a:p>
            <a:pPr marL="457200" lvl="0" indent="-342900" algn="l" rtl="0">
              <a:lnSpc>
                <a:spcPct val="200000"/>
              </a:lnSpc>
              <a:spcBef>
                <a:spcPts val="0"/>
              </a:spcBef>
              <a:spcAft>
                <a:spcPts val="0"/>
              </a:spcAft>
              <a:buSzPts val="1800"/>
              <a:buChar char="●"/>
            </a:pPr>
            <a:r>
              <a:rPr lang="en" dirty="0"/>
              <a:t>System can be moved from point to point with minimal effort.</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8DD6E-4FCB-334E-A186-2D45F580C1EC}"/>
              </a:ext>
            </a:extLst>
          </p:cNvPr>
          <p:cNvSpPr>
            <a:spLocks noGrp="1"/>
          </p:cNvSpPr>
          <p:nvPr>
            <p:ph type="title"/>
          </p:nvPr>
        </p:nvSpPr>
        <p:spPr>
          <a:xfrm>
            <a:off x="387900" y="1884460"/>
            <a:ext cx="8368200" cy="1121133"/>
          </a:xfrm>
        </p:spPr>
        <p:txBody>
          <a:bodyPr>
            <a:normAutofit/>
          </a:bodyPr>
          <a:lstStyle/>
          <a:p>
            <a:pPr algn="ctr"/>
            <a:r>
              <a:rPr lang="en-US" sz="6000" dirty="0"/>
              <a:t>Questions</a:t>
            </a:r>
            <a:endParaRPr lang="en-US" sz="3600" dirty="0"/>
          </a:p>
        </p:txBody>
      </p:sp>
    </p:spTree>
    <p:extLst>
      <p:ext uri="{BB962C8B-B14F-4D97-AF65-F5344CB8AC3E}">
        <p14:creationId xmlns:p14="http://schemas.microsoft.com/office/powerpoint/2010/main" val="2362667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References</a:t>
            </a:r>
            <a:endParaRPr/>
          </a:p>
        </p:txBody>
      </p:sp>
      <p:sp>
        <p:nvSpPr>
          <p:cNvPr id="247" name="Google Shape;247;p33"/>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lnSpc>
                <a:spcPct val="125454"/>
              </a:lnSpc>
              <a:spcBef>
                <a:spcPts val="1200"/>
              </a:spcBef>
              <a:spcAft>
                <a:spcPts val="0"/>
              </a:spcAft>
              <a:buNone/>
            </a:pPr>
            <a:r>
              <a:rPr lang="en" sz="800" dirty="0">
                <a:solidFill>
                  <a:srgbClr val="FFFFFF"/>
                </a:solidFill>
                <a:latin typeface="Arial"/>
                <a:ea typeface="Arial"/>
                <a:cs typeface="Arial"/>
                <a:sym typeface="Arial"/>
              </a:rPr>
              <a:t>[1] Nazario, Brunilda. “How Coronavirus Is Transmitted: Here Are All the Ways It Can Spread.” </a:t>
            </a:r>
            <a:r>
              <a:rPr lang="en" sz="800" i="1" dirty="0">
                <a:solidFill>
                  <a:srgbClr val="FFFFFF"/>
                </a:solidFill>
                <a:latin typeface="Arial"/>
                <a:ea typeface="Arial"/>
                <a:cs typeface="Arial"/>
                <a:sym typeface="Arial"/>
              </a:rPr>
              <a:t>WebMD</a:t>
            </a:r>
            <a:r>
              <a:rPr lang="en" sz="800" dirty="0">
                <a:solidFill>
                  <a:srgbClr val="FFFFFF"/>
                </a:solidFill>
                <a:latin typeface="Arial"/>
                <a:ea typeface="Arial"/>
                <a:cs typeface="Arial"/>
                <a:sym typeface="Arial"/>
              </a:rPr>
              <a:t>, WebMD, 18 Aug. 2021, </a:t>
            </a:r>
            <a:r>
              <a:rPr lang="en" sz="800" u="sng" dirty="0">
                <a:solidFill>
                  <a:schemeClr val="hlink"/>
                </a:solidFill>
                <a:latin typeface="Arial"/>
                <a:ea typeface="Arial"/>
                <a:cs typeface="Arial"/>
                <a:sym typeface="Arial"/>
                <a:hlinkClick r:id="rId3"/>
              </a:rPr>
              <a:t>https://www.webmd.com/lung/coronavirus-transmission-overview#1</a:t>
            </a:r>
            <a:endParaRPr sz="800" u="sng" dirty="0">
              <a:solidFill>
                <a:schemeClr val="hlink"/>
              </a:solidFill>
              <a:latin typeface="Arial"/>
              <a:ea typeface="Arial"/>
              <a:cs typeface="Arial"/>
              <a:sym typeface="Arial"/>
            </a:endParaRPr>
          </a:p>
          <a:p>
            <a:pPr marL="0" lvl="0" indent="0" algn="l" rtl="0">
              <a:lnSpc>
                <a:spcPct val="125454"/>
              </a:lnSpc>
              <a:spcBef>
                <a:spcPts val="1200"/>
              </a:spcBef>
              <a:spcAft>
                <a:spcPts val="0"/>
              </a:spcAft>
              <a:buNone/>
            </a:pPr>
            <a:r>
              <a:rPr lang="en" sz="800" dirty="0">
                <a:solidFill>
                  <a:srgbClr val="FFFFFF"/>
                </a:solidFill>
                <a:latin typeface="Arial"/>
                <a:ea typeface="Arial"/>
                <a:cs typeface="Arial"/>
                <a:sym typeface="Arial"/>
              </a:rPr>
              <a:t>[2] “Electrocardiogram.” </a:t>
            </a:r>
            <a:r>
              <a:rPr lang="en" sz="800" i="1" dirty="0">
                <a:solidFill>
                  <a:srgbClr val="FFFFFF"/>
                </a:solidFill>
                <a:latin typeface="Arial"/>
                <a:ea typeface="Arial"/>
                <a:cs typeface="Arial"/>
                <a:sym typeface="Arial"/>
              </a:rPr>
              <a:t>Johns Hopkins Medicine</a:t>
            </a:r>
            <a:r>
              <a:rPr lang="en" sz="800" dirty="0">
                <a:solidFill>
                  <a:srgbClr val="FFFFFF"/>
                </a:solidFill>
                <a:latin typeface="Arial"/>
                <a:ea typeface="Arial"/>
                <a:cs typeface="Arial"/>
                <a:sym typeface="Arial"/>
              </a:rPr>
              <a:t>, </a:t>
            </a:r>
            <a:r>
              <a:rPr lang="en" sz="800" u="sng" dirty="0">
                <a:solidFill>
                  <a:schemeClr val="hlink"/>
                </a:solidFill>
                <a:latin typeface="Arial"/>
                <a:ea typeface="Arial"/>
                <a:cs typeface="Arial"/>
                <a:sym typeface="Arial"/>
                <a:hlinkClick r:id="rId4"/>
              </a:rPr>
              <a:t>https://www.hopkinsmedicine.org/health/treatment-tests-and-therapies/electrocardiogram</a:t>
            </a:r>
            <a:r>
              <a:rPr lang="en" sz="800" dirty="0">
                <a:solidFill>
                  <a:srgbClr val="FFFFFF"/>
                </a:solidFill>
                <a:latin typeface="Arial"/>
                <a:ea typeface="Arial"/>
                <a:cs typeface="Arial"/>
                <a:sym typeface="Arial"/>
              </a:rPr>
              <a:t>  </a:t>
            </a:r>
            <a:endParaRPr sz="800" dirty="0">
              <a:solidFill>
                <a:srgbClr val="FFFFFF"/>
              </a:solidFill>
              <a:latin typeface="Arial"/>
              <a:ea typeface="Arial"/>
              <a:cs typeface="Arial"/>
              <a:sym typeface="Arial"/>
            </a:endParaRPr>
          </a:p>
          <a:p>
            <a:pPr marL="0" lvl="0" indent="0" algn="l" rtl="0">
              <a:lnSpc>
                <a:spcPct val="125454"/>
              </a:lnSpc>
              <a:spcBef>
                <a:spcPts val="1200"/>
              </a:spcBef>
              <a:spcAft>
                <a:spcPts val="0"/>
              </a:spcAft>
              <a:buNone/>
            </a:pPr>
            <a:r>
              <a:rPr lang="en" sz="800" dirty="0">
                <a:solidFill>
                  <a:srgbClr val="FFFFFF"/>
                </a:solidFill>
                <a:latin typeface="Arial"/>
                <a:ea typeface="Arial"/>
                <a:cs typeface="Arial"/>
                <a:sym typeface="Arial"/>
              </a:rPr>
              <a:t>[3] “Want to Check Your Heart Rate? Here's How.” </a:t>
            </a:r>
            <a:r>
              <a:rPr lang="en" sz="800" i="1" dirty="0">
                <a:solidFill>
                  <a:srgbClr val="FFFFFF"/>
                </a:solidFill>
                <a:latin typeface="Arial"/>
                <a:ea typeface="Arial"/>
                <a:cs typeface="Arial"/>
                <a:sym typeface="Arial"/>
              </a:rPr>
              <a:t>Harvard Health</a:t>
            </a:r>
            <a:r>
              <a:rPr lang="en" sz="800" dirty="0">
                <a:solidFill>
                  <a:srgbClr val="FFFFFF"/>
                </a:solidFill>
                <a:latin typeface="Arial"/>
                <a:ea typeface="Arial"/>
                <a:cs typeface="Arial"/>
                <a:sym typeface="Arial"/>
              </a:rPr>
              <a:t>, 17 Aug. 2021, </a:t>
            </a:r>
            <a:r>
              <a:rPr lang="en" sz="800" u="sng" dirty="0">
                <a:solidFill>
                  <a:schemeClr val="hlink"/>
                </a:solidFill>
                <a:latin typeface="Arial"/>
                <a:ea typeface="Arial"/>
                <a:cs typeface="Arial"/>
                <a:sym typeface="Arial"/>
                <a:hlinkClick r:id="rId5"/>
              </a:rPr>
              <a:t>https://www.health.harvard.edu/heart-health/want-to-check-your-heart-rate-heres-how</a:t>
            </a:r>
            <a:endParaRPr sz="800" u="sng" dirty="0">
              <a:solidFill>
                <a:schemeClr val="hlink"/>
              </a:solidFill>
              <a:latin typeface="Arial"/>
              <a:ea typeface="Arial"/>
              <a:cs typeface="Arial"/>
              <a:sym typeface="Arial"/>
            </a:endParaRPr>
          </a:p>
          <a:p>
            <a:pPr marL="0" lvl="0" indent="0" algn="l" rtl="0">
              <a:lnSpc>
                <a:spcPct val="125454"/>
              </a:lnSpc>
              <a:spcBef>
                <a:spcPts val="1200"/>
              </a:spcBef>
              <a:spcAft>
                <a:spcPts val="0"/>
              </a:spcAft>
              <a:buNone/>
            </a:pPr>
            <a:r>
              <a:rPr lang="en" sz="800" dirty="0">
                <a:solidFill>
                  <a:srgbClr val="FFFFFF"/>
                </a:solidFill>
                <a:latin typeface="Arial"/>
                <a:ea typeface="Arial"/>
                <a:cs typeface="Arial"/>
                <a:sym typeface="Arial"/>
              </a:rPr>
              <a:t>[4] Team, Heart and Vascular. “Your Fitness Tracker Isn’t the Best Way to Measure Heart Rate.” </a:t>
            </a:r>
            <a:r>
              <a:rPr lang="en" sz="800" i="1" dirty="0">
                <a:solidFill>
                  <a:srgbClr val="FFFFFF"/>
                </a:solidFill>
                <a:latin typeface="Arial"/>
                <a:ea typeface="Arial"/>
                <a:cs typeface="Arial"/>
                <a:sym typeface="Arial"/>
              </a:rPr>
              <a:t>Cleveland Clinic</a:t>
            </a:r>
            <a:r>
              <a:rPr lang="en" sz="800" dirty="0">
                <a:solidFill>
                  <a:srgbClr val="FFFFFF"/>
                </a:solidFill>
                <a:latin typeface="Arial"/>
                <a:ea typeface="Arial"/>
                <a:cs typeface="Arial"/>
                <a:sym typeface="Arial"/>
              </a:rPr>
              <a:t>, Cleveland Clinic, 18 May 2020, </a:t>
            </a:r>
            <a:r>
              <a:rPr lang="en" sz="800" u="sng" dirty="0">
                <a:solidFill>
                  <a:schemeClr val="hlink"/>
                </a:solidFill>
                <a:latin typeface="Arial"/>
                <a:ea typeface="Arial"/>
                <a:cs typeface="Arial"/>
                <a:sym typeface="Arial"/>
                <a:hlinkClick r:id="rId6"/>
              </a:rPr>
              <a:t>https://health.clevelandclinic.org/your-fitness-tracker-isnt-the-best-way-to-measure-heart-rate/</a:t>
            </a:r>
            <a:endParaRPr sz="800" u="sng" dirty="0">
              <a:solidFill>
                <a:schemeClr val="hlink"/>
              </a:solidFill>
              <a:latin typeface="Arial"/>
              <a:ea typeface="Arial"/>
              <a:cs typeface="Arial"/>
              <a:sym typeface="Arial"/>
            </a:endParaRPr>
          </a:p>
          <a:p>
            <a:pPr marL="0" lvl="0" indent="0" algn="l" rtl="0">
              <a:lnSpc>
                <a:spcPct val="125454"/>
              </a:lnSpc>
              <a:spcBef>
                <a:spcPts val="1200"/>
              </a:spcBef>
              <a:spcAft>
                <a:spcPts val="0"/>
              </a:spcAft>
              <a:buNone/>
            </a:pPr>
            <a:r>
              <a:rPr lang="en" sz="800" dirty="0">
                <a:solidFill>
                  <a:srgbClr val="FFFFFF"/>
                </a:solidFill>
                <a:latin typeface="Arial"/>
                <a:ea typeface="Arial"/>
                <a:cs typeface="Arial"/>
                <a:sym typeface="Arial"/>
              </a:rPr>
              <a:t>[5] S. Kwon, J. Kim, D. Lee and K. Park, "ROI analysis for remote photoplethysmography on facial video," 2015 37th Annual International Conference of the IEEE Engineering in Medicine and Biology Society (EMBC), 2015, pp. 4938-4941, doi: 10.1109/EMBC.2015.7319499.</a:t>
            </a:r>
            <a:endParaRPr sz="800" dirty="0">
              <a:solidFill>
                <a:srgbClr val="FFFFFF"/>
              </a:solidFill>
              <a:latin typeface="Arial"/>
              <a:ea typeface="Arial"/>
              <a:cs typeface="Arial"/>
              <a:sym typeface="Arial"/>
            </a:endParaRPr>
          </a:p>
          <a:p>
            <a:pPr marL="0" lvl="0" indent="0" algn="l" rtl="0">
              <a:lnSpc>
                <a:spcPct val="125454"/>
              </a:lnSpc>
              <a:spcBef>
                <a:spcPts val="1200"/>
              </a:spcBef>
              <a:spcAft>
                <a:spcPts val="0"/>
              </a:spcAft>
              <a:buNone/>
            </a:pPr>
            <a:r>
              <a:rPr lang="en" sz="800" dirty="0">
                <a:solidFill>
                  <a:srgbClr val="FFFFFF"/>
                </a:solidFill>
                <a:latin typeface="Arial"/>
                <a:ea typeface="Arial"/>
                <a:cs typeface="Arial"/>
                <a:sym typeface="Arial"/>
              </a:rPr>
              <a:t>[6] Y. Lin and Y. Lin, "A study of color illumination effect on the SNR of rPPG signals," 2017 39th Annual International Conference of the IEEE Engineering in Medicine and Biology Society (EMBC), 2017, pp. 4301-4304, doi:10.1109/EMBC.2017.8037807.</a:t>
            </a:r>
            <a:endParaRPr sz="800" dirty="0">
              <a:solidFill>
                <a:srgbClr val="FFFFFF"/>
              </a:solidFill>
              <a:latin typeface="Arial"/>
              <a:ea typeface="Arial"/>
              <a:cs typeface="Arial"/>
              <a:sym typeface="Arial"/>
            </a:endParaRPr>
          </a:p>
          <a:p>
            <a:pPr marL="0" lvl="0" indent="0" algn="l" rtl="0">
              <a:lnSpc>
                <a:spcPct val="125454"/>
              </a:lnSpc>
              <a:spcBef>
                <a:spcPts val="1200"/>
              </a:spcBef>
              <a:spcAft>
                <a:spcPts val="0"/>
              </a:spcAft>
              <a:buNone/>
            </a:pPr>
            <a:r>
              <a:rPr lang="en" sz="800" dirty="0">
                <a:solidFill>
                  <a:srgbClr val="FFFFFF"/>
                </a:solidFill>
                <a:latin typeface="Arial"/>
                <a:ea typeface="Arial"/>
                <a:cs typeface="Arial"/>
                <a:sym typeface="Arial"/>
              </a:rPr>
              <a:t>[7] Shourjya Sanyal and Koushik Kumar Nundy, “Algorithms for monitoring heart rate and respiratory rate from the video of a user’s face,” IEEE Journal of translational engineering in health and medicine, vol. 6, pp. 1–11, 2018.</a:t>
            </a:r>
            <a:r>
              <a:rPr lang="en" sz="800" u="sng" dirty="0">
                <a:solidFill>
                  <a:schemeClr val="hlink"/>
                </a:solidFill>
                <a:latin typeface="Arial"/>
                <a:ea typeface="Arial"/>
                <a:cs typeface="Arial"/>
                <a:sym typeface="Arial"/>
                <a:hlinkClick r:id="rId7"/>
              </a:rPr>
              <a:t> https://www.rouast.com/pdf/rouast2016remote_a.pdf</a:t>
            </a:r>
            <a:endParaRPr sz="1100" dirty="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Executive Summary</a:t>
            </a:r>
            <a:endParaRPr/>
          </a:p>
        </p:txBody>
      </p:sp>
      <p:pic>
        <p:nvPicPr>
          <p:cNvPr id="76" name="Google Shape;76;p15"/>
          <p:cNvPicPr preferRelativeResize="0"/>
          <p:nvPr/>
        </p:nvPicPr>
        <p:blipFill>
          <a:blip r:embed="rId3">
            <a:alphaModFix/>
          </a:blip>
          <a:stretch>
            <a:fillRect/>
          </a:stretch>
        </p:blipFill>
        <p:spPr>
          <a:xfrm>
            <a:off x="890227" y="1482379"/>
            <a:ext cx="551379" cy="886586"/>
          </a:xfrm>
          <a:prstGeom prst="rect">
            <a:avLst/>
          </a:prstGeom>
          <a:noFill/>
          <a:ln>
            <a:noFill/>
          </a:ln>
        </p:spPr>
      </p:pic>
      <p:grpSp>
        <p:nvGrpSpPr>
          <p:cNvPr id="77" name="Google Shape;77;p15"/>
          <p:cNvGrpSpPr/>
          <p:nvPr/>
        </p:nvGrpSpPr>
        <p:grpSpPr>
          <a:xfrm>
            <a:off x="387896" y="1392353"/>
            <a:ext cx="8221508" cy="1066631"/>
            <a:chOff x="1431325" y="2473842"/>
            <a:chExt cx="6566700" cy="670500"/>
          </a:xfrm>
        </p:grpSpPr>
        <p:sp>
          <p:nvSpPr>
            <p:cNvPr id="78" name="Google Shape;78;p15"/>
            <p:cNvSpPr/>
            <p:nvPr/>
          </p:nvSpPr>
          <p:spPr>
            <a:xfrm rot="-5400000">
              <a:off x="4644475" y="-209208"/>
              <a:ext cx="670500" cy="6036600"/>
            </a:xfrm>
            <a:prstGeom prst="roundRect">
              <a:avLst>
                <a:gd name="adj" fmla="val 50000"/>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p:nvPr/>
          </p:nvSpPr>
          <p:spPr>
            <a:xfrm>
              <a:off x="2744668" y="2473850"/>
              <a:ext cx="5253300" cy="657000"/>
            </a:xfrm>
            <a:prstGeom prst="rect">
              <a:avLst/>
            </a:prstGeom>
            <a:no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The heart is at the center, and the most important organ of the </a:t>
              </a:r>
              <a:endParaRPr>
                <a:solidFill>
                  <a:srgbClr val="FFFFFF"/>
                </a:solidFill>
                <a:latin typeface="Roboto"/>
                <a:ea typeface="Roboto"/>
                <a:cs typeface="Roboto"/>
                <a:sym typeface="Roboto"/>
              </a:endParaRPr>
            </a:p>
            <a:p>
              <a:pPr marL="457200" lvl="0" indent="0" algn="l" rtl="0">
                <a:lnSpc>
                  <a:spcPct val="115000"/>
                </a:lnSpc>
                <a:spcBef>
                  <a:spcPts val="0"/>
                </a:spcBef>
                <a:spcAft>
                  <a:spcPts val="0"/>
                </a:spcAft>
                <a:buNone/>
              </a:pPr>
              <a:r>
                <a:rPr lang="en">
                  <a:solidFill>
                    <a:srgbClr val="FFFFFF"/>
                  </a:solidFill>
                  <a:latin typeface="Roboto"/>
                  <a:ea typeface="Roboto"/>
                  <a:cs typeface="Roboto"/>
                  <a:sym typeface="Roboto"/>
                </a:rPr>
                <a:t>circulatory system.</a:t>
              </a:r>
              <a:endParaRPr>
                <a:solidFill>
                  <a:srgbClr val="FFFFFF"/>
                </a:solidFill>
                <a:latin typeface="Roboto"/>
                <a:ea typeface="Roboto"/>
                <a:cs typeface="Roboto"/>
                <a:sym typeface="Roboto"/>
              </a:endParaRPr>
            </a:p>
            <a:p>
              <a:pPr marL="457200" lvl="0" indent="-317500" algn="l" rtl="0">
                <a:lnSpc>
                  <a:spcPct val="115000"/>
                </a:lnSpc>
                <a:spcBef>
                  <a:spcPts val="0"/>
                </a:spcBef>
                <a:spcAft>
                  <a:spcPts val="0"/>
                </a:spcAft>
                <a:buClr>
                  <a:srgbClr val="FFFFFF"/>
                </a:buClr>
                <a:buSzPts val="1400"/>
                <a:buFont typeface="Roboto"/>
                <a:buChar char="●"/>
              </a:pPr>
              <a:r>
                <a:rPr lang="en">
                  <a:solidFill>
                    <a:schemeClr val="dk1"/>
                  </a:solidFill>
                  <a:latin typeface="Roboto"/>
                  <a:ea typeface="Roboto"/>
                  <a:cs typeface="Roboto"/>
                  <a:sym typeface="Roboto"/>
                </a:rPr>
                <a:t>Elevated heart rate and respiration rate are physiological signs </a:t>
              </a:r>
              <a:endParaRPr>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r>
                <a:rPr lang="en">
                  <a:solidFill>
                    <a:schemeClr val="dk1"/>
                  </a:solidFill>
                  <a:latin typeface="Roboto"/>
                  <a:ea typeface="Roboto"/>
                  <a:cs typeface="Roboto"/>
                  <a:sym typeface="Roboto"/>
                </a:rPr>
                <a:t>associated with COVID-19.</a:t>
              </a:r>
              <a:endParaRPr>
                <a:solidFill>
                  <a:srgbClr val="FFFFFF"/>
                </a:solidFill>
                <a:latin typeface="Roboto"/>
                <a:ea typeface="Roboto"/>
                <a:cs typeface="Roboto"/>
                <a:sym typeface="Roboto"/>
              </a:endParaRPr>
            </a:p>
          </p:txBody>
        </p:sp>
        <p:sp>
          <p:nvSpPr>
            <p:cNvPr id="80" name="Google Shape;80;p15"/>
            <p:cNvSpPr/>
            <p:nvPr/>
          </p:nvSpPr>
          <p:spPr>
            <a:xfrm rot="-5400000">
              <a:off x="1751875" y="2153292"/>
              <a:ext cx="670500" cy="1311600"/>
            </a:xfrm>
            <a:prstGeom prst="roundRect">
              <a:avLst>
                <a:gd name="adj" fmla="val 50000"/>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 name="Google Shape;81;p15"/>
          <p:cNvPicPr preferRelativeResize="0"/>
          <p:nvPr/>
        </p:nvPicPr>
        <p:blipFill>
          <a:blip r:embed="rId3">
            <a:alphaModFix/>
          </a:blip>
          <a:stretch>
            <a:fillRect/>
          </a:stretch>
        </p:blipFill>
        <p:spPr>
          <a:xfrm>
            <a:off x="809662" y="1482377"/>
            <a:ext cx="712491" cy="886602"/>
          </a:xfrm>
          <a:prstGeom prst="rect">
            <a:avLst/>
          </a:prstGeom>
          <a:noFill/>
          <a:ln>
            <a:noFill/>
          </a:ln>
        </p:spPr>
      </p:pic>
      <p:grpSp>
        <p:nvGrpSpPr>
          <p:cNvPr id="82" name="Google Shape;82;p15"/>
          <p:cNvGrpSpPr/>
          <p:nvPr/>
        </p:nvGrpSpPr>
        <p:grpSpPr>
          <a:xfrm>
            <a:off x="387896" y="2628666"/>
            <a:ext cx="8221508" cy="1066631"/>
            <a:chOff x="1431325" y="2473842"/>
            <a:chExt cx="6566700" cy="670500"/>
          </a:xfrm>
        </p:grpSpPr>
        <p:sp>
          <p:nvSpPr>
            <p:cNvPr id="83" name="Google Shape;83;p15"/>
            <p:cNvSpPr/>
            <p:nvPr/>
          </p:nvSpPr>
          <p:spPr>
            <a:xfrm rot="-5400000">
              <a:off x="4644475" y="-209208"/>
              <a:ext cx="670500" cy="6036600"/>
            </a:xfrm>
            <a:prstGeom prst="roundRect">
              <a:avLst>
                <a:gd name="adj" fmla="val 50000"/>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txBox="1"/>
            <p:nvPr/>
          </p:nvSpPr>
          <p:spPr>
            <a:xfrm>
              <a:off x="2744668" y="2473850"/>
              <a:ext cx="5253300" cy="657000"/>
            </a:xfrm>
            <a:prstGeom prst="rect">
              <a:avLst/>
            </a:prstGeom>
            <a:no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rgbClr val="FFFFFF"/>
                </a:buClr>
                <a:buSzPts val="1400"/>
                <a:buFont typeface="Roboto"/>
                <a:buChar char="●"/>
              </a:pPr>
              <a:r>
                <a:rPr lang="en" dirty="0">
                  <a:solidFill>
                    <a:srgbClr val="FFFFFF"/>
                  </a:solidFill>
                  <a:latin typeface="Roboto"/>
                  <a:ea typeface="Roboto"/>
                  <a:cs typeface="Roboto"/>
                  <a:sym typeface="Roboto"/>
                </a:rPr>
                <a:t>It can take just one individual infected with COVID-19 to spread </a:t>
              </a:r>
              <a:endParaRPr dirty="0">
                <a:solidFill>
                  <a:srgbClr val="FFFFFF"/>
                </a:solidFill>
                <a:latin typeface="Roboto"/>
                <a:ea typeface="Roboto"/>
                <a:cs typeface="Roboto"/>
                <a:sym typeface="Roboto"/>
              </a:endParaRPr>
            </a:p>
            <a:p>
              <a:pPr marL="457200" lvl="0">
                <a:lnSpc>
                  <a:spcPct val="115000"/>
                </a:lnSpc>
              </a:pPr>
              <a:r>
                <a:rPr lang="en" dirty="0">
                  <a:solidFill>
                    <a:srgbClr val="FFFFFF"/>
                  </a:solidFill>
                  <a:latin typeface="Roboto"/>
                  <a:ea typeface="Roboto"/>
                  <a:cs typeface="Roboto"/>
                  <a:sym typeface="Roboto"/>
                </a:rPr>
                <a:t>the virus to at least two additional people</a:t>
              </a:r>
              <a:r>
                <a:rPr lang="en" baseline="-25000" dirty="0">
                  <a:solidFill>
                    <a:srgbClr val="FFFFFF"/>
                  </a:solidFill>
                  <a:latin typeface="Roboto"/>
                  <a:ea typeface="Roboto"/>
                  <a:cs typeface="Roboto"/>
                  <a:sym typeface="Roboto"/>
                </a:rPr>
                <a:t> [1]</a:t>
              </a:r>
              <a:r>
                <a:rPr lang="en" dirty="0">
                  <a:solidFill>
                    <a:srgbClr val="FFFFFF"/>
                  </a:solidFill>
                  <a:latin typeface="Roboto"/>
                  <a:ea typeface="Roboto"/>
                  <a:cs typeface="Roboto"/>
                  <a:sym typeface="Roboto"/>
                </a:rPr>
                <a:t>.</a:t>
              </a:r>
              <a:endParaRPr dirty="0">
                <a:solidFill>
                  <a:srgbClr val="FFFFFF"/>
                </a:solidFill>
                <a:latin typeface="Roboto"/>
                <a:ea typeface="Roboto"/>
                <a:cs typeface="Roboto"/>
                <a:sym typeface="Roboto"/>
              </a:endParaRPr>
            </a:p>
          </p:txBody>
        </p:sp>
        <p:sp>
          <p:nvSpPr>
            <p:cNvPr id="85" name="Google Shape;85;p15"/>
            <p:cNvSpPr/>
            <p:nvPr/>
          </p:nvSpPr>
          <p:spPr>
            <a:xfrm rot="-5400000">
              <a:off x="1751875" y="2153292"/>
              <a:ext cx="670500" cy="1311600"/>
            </a:xfrm>
            <a:prstGeom prst="roundRect">
              <a:avLst>
                <a:gd name="adj" fmla="val 50000"/>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15"/>
          <p:cNvGrpSpPr/>
          <p:nvPr/>
        </p:nvGrpSpPr>
        <p:grpSpPr>
          <a:xfrm>
            <a:off x="387896" y="3865003"/>
            <a:ext cx="8221508" cy="1066631"/>
            <a:chOff x="1431325" y="2473842"/>
            <a:chExt cx="6566700" cy="670500"/>
          </a:xfrm>
        </p:grpSpPr>
        <p:sp>
          <p:nvSpPr>
            <p:cNvPr id="87" name="Google Shape;87;p15"/>
            <p:cNvSpPr/>
            <p:nvPr/>
          </p:nvSpPr>
          <p:spPr>
            <a:xfrm rot="-5400000">
              <a:off x="4644475" y="-209208"/>
              <a:ext cx="670500" cy="6036600"/>
            </a:xfrm>
            <a:prstGeom prst="roundRect">
              <a:avLst>
                <a:gd name="adj" fmla="val 50000"/>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txBox="1"/>
            <p:nvPr/>
          </p:nvSpPr>
          <p:spPr>
            <a:xfrm>
              <a:off x="2744668" y="2473850"/>
              <a:ext cx="5253300" cy="657000"/>
            </a:xfrm>
            <a:prstGeom prst="rect">
              <a:avLst/>
            </a:prstGeom>
            <a:noFill/>
            <a:ln>
              <a:noFill/>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Heart rate (HR) and respiration rate (RR) can be measured in </a:t>
              </a:r>
              <a:endParaRPr>
                <a:solidFill>
                  <a:srgbClr val="FFFFFF"/>
                </a:solidFill>
                <a:latin typeface="Roboto"/>
                <a:ea typeface="Roboto"/>
                <a:cs typeface="Roboto"/>
                <a:sym typeface="Roboto"/>
              </a:endParaRPr>
            </a:p>
            <a:p>
              <a:pPr marL="457200" lvl="0" indent="0" algn="l" rtl="0">
                <a:lnSpc>
                  <a:spcPct val="115000"/>
                </a:lnSpc>
                <a:spcBef>
                  <a:spcPts val="0"/>
                </a:spcBef>
                <a:spcAft>
                  <a:spcPts val="0"/>
                </a:spcAft>
                <a:buNone/>
              </a:pPr>
              <a:r>
                <a:rPr lang="en">
                  <a:solidFill>
                    <a:srgbClr val="FFFFFF"/>
                  </a:solidFill>
                  <a:latin typeface="Roboto"/>
                  <a:ea typeface="Roboto"/>
                  <a:cs typeface="Roboto"/>
                  <a:sym typeface="Roboto"/>
                </a:rPr>
                <a:t>real-time through video without ever coming in contact with </a:t>
              </a:r>
              <a:endParaRPr>
                <a:solidFill>
                  <a:srgbClr val="FFFFFF"/>
                </a:solidFill>
                <a:latin typeface="Roboto"/>
                <a:ea typeface="Roboto"/>
                <a:cs typeface="Roboto"/>
                <a:sym typeface="Roboto"/>
              </a:endParaRPr>
            </a:p>
            <a:p>
              <a:pPr marL="457200" lvl="0" indent="0" algn="l" rtl="0">
                <a:lnSpc>
                  <a:spcPct val="115000"/>
                </a:lnSpc>
                <a:spcBef>
                  <a:spcPts val="0"/>
                </a:spcBef>
                <a:spcAft>
                  <a:spcPts val="0"/>
                </a:spcAft>
                <a:buNone/>
              </a:pPr>
              <a:r>
                <a:rPr lang="en">
                  <a:solidFill>
                    <a:srgbClr val="FFFFFF"/>
                  </a:solidFill>
                  <a:latin typeface="Roboto"/>
                  <a:ea typeface="Roboto"/>
                  <a:cs typeface="Roboto"/>
                  <a:sym typeface="Roboto"/>
                </a:rPr>
                <a:t>another individual.</a:t>
              </a:r>
              <a:endParaRPr>
                <a:solidFill>
                  <a:srgbClr val="FFFFFF"/>
                </a:solidFill>
                <a:latin typeface="Roboto"/>
                <a:ea typeface="Roboto"/>
                <a:cs typeface="Roboto"/>
                <a:sym typeface="Roboto"/>
              </a:endParaRPr>
            </a:p>
          </p:txBody>
        </p:sp>
        <p:sp>
          <p:nvSpPr>
            <p:cNvPr id="89" name="Google Shape;89;p15"/>
            <p:cNvSpPr/>
            <p:nvPr/>
          </p:nvSpPr>
          <p:spPr>
            <a:xfrm rot="-5400000">
              <a:off x="1751875" y="2153292"/>
              <a:ext cx="670500" cy="1311600"/>
            </a:xfrm>
            <a:prstGeom prst="roundRect">
              <a:avLst>
                <a:gd name="adj" fmla="val 50000"/>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0" name="Google Shape;90;p15"/>
          <p:cNvPicPr preferRelativeResize="0"/>
          <p:nvPr/>
        </p:nvPicPr>
        <p:blipFill>
          <a:blip r:embed="rId4">
            <a:alphaModFix/>
          </a:blip>
          <a:stretch>
            <a:fillRect/>
          </a:stretch>
        </p:blipFill>
        <p:spPr>
          <a:xfrm>
            <a:off x="547188" y="2818925"/>
            <a:ext cx="1237439" cy="686100"/>
          </a:xfrm>
          <a:prstGeom prst="rect">
            <a:avLst/>
          </a:prstGeom>
          <a:noFill/>
          <a:ln>
            <a:noFill/>
          </a:ln>
        </p:spPr>
      </p:pic>
      <p:pic>
        <p:nvPicPr>
          <p:cNvPr id="91" name="Google Shape;91;p15"/>
          <p:cNvPicPr preferRelativeResize="0"/>
          <p:nvPr/>
        </p:nvPicPr>
        <p:blipFill>
          <a:blip r:embed="rId5">
            <a:alphaModFix/>
          </a:blip>
          <a:stretch>
            <a:fillRect/>
          </a:stretch>
        </p:blipFill>
        <p:spPr>
          <a:xfrm>
            <a:off x="595238" y="4055263"/>
            <a:ext cx="1141359" cy="686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Background - Did You Know..</a:t>
            </a:r>
            <a:endParaRPr/>
          </a:p>
        </p:txBody>
      </p:sp>
      <p:grpSp>
        <p:nvGrpSpPr>
          <p:cNvPr id="97" name="Google Shape;97;p16"/>
          <p:cNvGrpSpPr/>
          <p:nvPr/>
        </p:nvGrpSpPr>
        <p:grpSpPr>
          <a:xfrm>
            <a:off x="3362742" y="1406876"/>
            <a:ext cx="2114673" cy="3121707"/>
            <a:chOff x="1118214" y="283725"/>
            <a:chExt cx="2048109" cy="4076400"/>
          </a:xfrm>
        </p:grpSpPr>
        <p:sp>
          <p:nvSpPr>
            <p:cNvPr id="98" name="Google Shape;98;p16"/>
            <p:cNvSpPr/>
            <p:nvPr/>
          </p:nvSpPr>
          <p:spPr>
            <a:xfrm>
              <a:off x="1118214"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a:off x="1118224" y="341749"/>
              <a:ext cx="2048100" cy="24906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p:nvPr/>
          </p:nvSpPr>
          <p:spPr>
            <a:xfrm>
              <a:off x="1233924" y="1225059"/>
              <a:ext cx="1815000" cy="15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D7E74"/>
                  </a:solidFill>
                  <a:latin typeface="Roboto Medium"/>
                  <a:ea typeface="Roboto Medium"/>
                  <a:cs typeface="Roboto Medium"/>
                  <a:sym typeface="Roboto Medium"/>
                </a:rPr>
                <a:t>U.S. adults avoid medical care due to concerns regarding COVID-19.</a:t>
              </a:r>
              <a:endParaRPr sz="1200">
                <a:solidFill>
                  <a:srgbClr val="1D7E74"/>
                </a:solidFill>
                <a:latin typeface="Roboto Medium"/>
                <a:ea typeface="Roboto Medium"/>
                <a:cs typeface="Roboto Medium"/>
                <a:sym typeface="Roboto Medium"/>
              </a:endParaRPr>
            </a:p>
          </p:txBody>
        </p:sp>
        <p:sp>
          <p:nvSpPr>
            <p:cNvPr id="101" name="Google Shape;101;p16"/>
            <p:cNvSpPr/>
            <p:nvPr/>
          </p:nvSpPr>
          <p:spPr>
            <a:xfrm>
              <a:off x="1233850" y="470600"/>
              <a:ext cx="1815000" cy="6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800" b="1">
                  <a:solidFill>
                    <a:srgbClr val="1D7E74"/>
                  </a:solidFill>
                  <a:latin typeface="Roboto"/>
                  <a:ea typeface="Roboto"/>
                  <a:cs typeface="Roboto"/>
                  <a:sym typeface="Roboto"/>
                </a:rPr>
                <a:t>4 in 10</a:t>
              </a:r>
              <a:endParaRPr sz="3800">
                <a:solidFill>
                  <a:srgbClr val="1D7E74"/>
                </a:solidFill>
                <a:latin typeface="Roboto Thin"/>
                <a:ea typeface="Roboto Thin"/>
                <a:cs typeface="Roboto Thin"/>
                <a:sym typeface="Roboto Thin"/>
              </a:endParaRPr>
            </a:p>
          </p:txBody>
        </p:sp>
        <p:sp>
          <p:nvSpPr>
            <p:cNvPr id="102" name="Google Shape;102;p16"/>
            <p:cNvSpPr/>
            <p:nvPr/>
          </p:nvSpPr>
          <p:spPr>
            <a:xfrm rot="5400000">
              <a:off x="1938871" y="2785391"/>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a:off x="1118308" y="3172455"/>
              <a:ext cx="2030400" cy="1085400"/>
            </a:xfrm>
            <a:prstGeom prst="rect">
              <a:avLst/>
            </a:prstGeom>
            <a:noFill/>
            <a:ln>
              <a:noFill/>
            </a:ln>
          </p:spPr>
          <p:txBody>
            <a:bodyPr spcFirstLastPara="1" wrap="square" lIns="91425" tIns="91425" rIns="91425" bIns="91425" anchor="t" anchorCtr="0">
              <a:noAutofit/>
            </a:bodyPr>
            <a:lstStyle/>
            <a:p>
              <a:pPr marL="457200" lvl="0" indent="-279400" algn="l" rtl="0">
                <a:lnSpc>
                  <a:spcPct val="100000"/>
                </a:lnSpc>
                <a:spcBef>
                  <a:spcPts val="0"/>
                </a:spcBef>
                <a:spcAft>
                  <a:spcPts val="0"/>
                </a:spcAft>
                <a:buClr>
                  <a:schemeClr val="dk1"/>
                </a:buClr>
                <a:buSzPts val="800"/>
                <a:buChar char="●"/>
              </a:pPr>
              <a:r>
                <a:rPr lang="en" sz="800">
                  <a:solidFill>
                    <a:schemeClr val="dk1"/>
                  </a:solidFill>
                </a:rPr>
                <a:t>Delay or Avoidance of Medical Care Because of COVID-19–Related Concerns</a:t>
              </a:r>
              <a:endParaRPr sz="800">
                <a:solidFill>
                  <a:schemeClr val="dk1"/>
                </a:solidFill>
              </a:endParaRPr>
            </a:p>
            <a:p>
              <a:pPr marL="457200" lvl="0" indent="-279400" algn="l" rtl="0">
                <a:lnSpc>
                  <a:spcPct val="100000"/>
                </a:lnSpc>
                <a:spcBef>
                  <a:spcPts val="0"/>
                </a:spcBef>
                <a:spcAft>
                  <a:spcPts val="0"/>
                </a:spcAft>
                <a:buClr>
                  <a:srgbClr val="FFF2CC"/>
                </a:buClr>
                <a:buSzPts val="800"/>
                <a:buChar char="●"/>
              </a:pPr>
              <a:r>
                <a:rPr lang="en" sz="800" u="sng">
                  <a:solidFill>
                    <a:srgbClr val="FFF2CC"/>
                  </a:solidFill>
                  <a:hlinkClick r:id="rId3">
                    <a:extLst>
                      <a:ext uri="{A12FA001-AC4F-418D-AE19-62706E023703}">
                        <ahyp:hlinkClr xmlns:ahyp="http://schemas.microsoft.com/office/drawing/2018/hyperlinkcolor" val="tx"/>
                      </a:ext>
                    </a:extLst>
                  </a:hlinkClick>
                </a:rPr>
                <a:t>http://dx.doi.org/10.15585/mmwr.mm6936a4</a:t>
              </a:r>
              <a:r>
                <a:rPr lang="en" sz="800">
                  <a:solidFill>
                    <a:srgbClr val="FFF2CC"/>
                  </a:solidFill>
                </a:rPr>
                <a:t> </a:t>
              </a:r>
              <a:endParaRPr sz="600">
                <a:solidFill>
                  <a:srgbClr val="FFF2CC"/>
                </a:solidFill>
                <a:latin typeface="Roboto"/>
                <a:ea typeface="Roboto"/>
                <a:cs typeface="Roboto"/>
                <a:sym typeface="Roboto"/>
              </a:endParaRPr>
            </a:p>
          </p:txBody>
        </p:sp>
      </p:grpSp>
      <p:grpSp>
        <p:nvGrpSpPr>
          <p:cNvPr id="104" name="Google Shape;104;p16"/>
          <p:cNvGrpSpPr/>
          <p:nvPr/>
        </p:nvGrpSpPr>
        <p:grpSpPr>
          <a:xfrm>
            <a:off x="6228475" y="1437851"/>
            <a:ext cx="2158778" cy="3059746"/>
            <a:chOff x="1118224" y="283725"/>
            <a:chExt cx="2090826" cy="4076400"/>
          </a:xfrm>
        </p:grpSpPr>
        <p:sp>
          <p:nvSpPr>
            <p:cNvPr id="105" name="Google Shape;105;p16"/>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p:nvPr/>
          </p:nvSpPr>
          <p:spPr>
            <a:xfrm>
              <a:off x="1118224" y="341749"/>
              <a:ext cx="2048100" cy="24906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a:off x="1225923" y="1228356"/>
              <a:ext cx="1815000" cy="15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D7E74"/>
                  </a:solidFill>
                  <a:latin typeface="Roboto Medium"/>
                  <a:ea typeface="Roboto Medium"/>
                  <a:cs typeface="Roboto Medium"/>
                  <a:sym typeface="Roboto Medium"/>
                </a:rPr>
                <a:t>Increase in mortality rate for COVID-19 patients whose respiratory rate exceeds 22 breaths per minute.</a:t>
              </a:r>
              <a:endParaRPr sz="1200">
                <a:solidFill>
                  <a:srgbClr val="1D7E74"/>
                </a:solidFill>
                <a:latin typeface="Roboto Medium"/>
                <a:ea typeface="Roboto Medium"/>
                <a:cs typeface="Roboto Medium"/>
                <a:sym typeface="Roboto Medium"/>
              </a:endParaRPr>
            </a:p>
          </p:txBody>
        </p:sp>
        <p:sp>
          <p:nvSpPr>
            <p:cNvPr id="108" name="Google Shape;108;p16"/>
            <p:cNvSpPr/>
            <p:nvPr/>
          </p:nvSpPr>
          <p:spPr>
            <a:xfrm>
              <a:off x="1233850" y="470600"/>
              <a:ext cx="1815000" cy="6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800" b="1">
                  <a:solidFill>
                    <a:srgbClr val="1D7E74"/>
                  </a:solidFill>
                  <a:latin typeface="Roboto"/>
                  <a:ea typeface="Roboto"/>
                  <a:cs typeface="Roboto"/>
                  <a:sym typeface="Roboto"/>
                </a:rPr>
                <a:t>3.2 fold</a:t>
              </a:r>
              <a:endParaRPr sz="3800">
                <a:solidFill>
                  <a:srgbClr val="1D7E74"/>
                </a:solidFill>
                <a:latin typeface="Roboto Thin"/>
                <a:ea typeface="Roboto Thin"/>
                <a:cs typeface="Roboto Thin"/>
                <a:sym typeface="Roboto Thin"/>
              </a:endParaRPr>
            </a:p>
          </p:txBody>
        </p:sp>
        <p:sp>
          <p:nvSpPr>
            <p:cNvPr id="109" name="Google Shape;109;p16"/>
            <p:cNvSpPr/>
            <p:nvPr/>
          </p:nvSpPr>
          <p:spPr>
            <a:xfrm rot="5400000">
              <a:off x="1938871" y="2785391"/>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1118308" y="3172455"/>
              <a:ext cx="2030400" cy="1085400"/>
            </a:xfrm>
            <a:prstGeom prst="rect">
              <a:avLst/>
            </a:prstGeom>
            <a:noFill/>
            <a:ln>
              <a:noFill/>
            </a:ln>
          </p:spPr>
          <p:txBody>
            <a:bodyPr spcFirstLastPara="1" wrap="square" lIns="91425" tIns="91425" rIns="91425" bIns="91425" anchor="t" anchorCtr="0">
              <a:noAutofit/>
            </a:bodyPr>
            <a:lstStyle/>
            <a:p>
              <a:pPr marL="457200" lvl="0" indent="-285750" algn="l" rtl="0">
                <a:lnSpc>
                  <a:spcPct val="100000"/>
                </a:lnSpc>
                <a:spcBef>
                  <a:spcPts val="0"/>
                </a:spcBef>
                <a:spcAft>
                  <a:spcPts val="0"/>
                </a:spcAft>
                <a:buClr>
                  <a:schemeClr val="dk1"/>
                </a:buClr>
                <a:buSzPts val="900"/>
                <a:buChar char="●"/>
              </a:pPr>
              <a:r>
                <a:rPr lang="en" sz="900">
                  <a:solidFill>
                    <a:schemeClr val="dk1"/>
                  </a:solidFill>
                </a:rPr>
                <a:t>Admission Respiratory Status Predicts Mortality in COVID 19</a:t>
              </a:r>
              <a:endParaRPr sz="900">
                <a:solidFill>
                  <a:schemeClr val="dk1"/>
                </a:solidFill>
              </a:endParaRPr>
            </a:p>
            <a:p>
              <a:pPr marL="457200" lvl="0" indent="-285750" algn="l" rtl="0">
                <a:lnSpc>
                  <a:spcPct val="100000"/>
                </a:lnSpc>
                <a:spcBef>
                  <a:spcPts val="0"/>
                </a:spcBef>
                <a:spcAft>
                  <a:spcPts val="0"/>
                </a:spcAft>
                <a:buClr>
                  <a:srgbClr val="FFF2CC"/>
                </a:buClr>
                <a:buSzPts val="900"/>
                <a:buChar char="●"/>
              </a:pPr>
              <a:r>
                <a:rPr lang="en" sz="900" u="sng">
                  <a:solidFill>
                    <a:srgbClr val="FFF2CC"/>
                  </a:solidFill>
                  <a:hlinkClick r:id="rId4">
                    <a:extLst>
                      <a:ext uri="{A12FA001-AC4F-418D-AE19-62706E023703}">
                        <ahyp:hlinkClr xmlns:ahyp="http://schemas.microsoft.com/office/drawing/2018/hyperlinkcolor" val="tx"/>
                      </a:ext>
                    </a:extLst>
                  </a:hlinkClick>
                </a:rPr>
                <a:t>https://onlinelibrary.wiley.com/doi/10.1111/irv.12869</a:t>
              </a:r>
              <a:r>
                <a:rPr lang="en" sz="900">
                  <a:solidFill>
                    <a:srgbClr val="FFF2CC"/>
                  </a:solidFill>
                </a:rPr>
                <a:t> </a:t>
              </a:r>
              <a:endParaRPr sz="900">
                <a:solidFill>
                  <a:srgbClr val="FFF2CC"/>
                </a:solidFill>
              </a:endParaRPr>
            </a:p>
          </p:txBody>
        </p:sp>
      </p:grpSp>
      <p:grpSp>
        <p:nvGrpSpPr>
          <p:cNvPr id="111" name="Google Shape;111;p16"/>
          <p:cNvGrpSpPr/>
          <p:nvPr/>
        </p:nvGrpSpPr>
        <p:grpSpPr>
          <a:xfrm>
            <a:off x="452889" y="1406873"/>
            <a:ext cx="2158778" cy="3121707"/>
            <a:chOff x="1118224" y="283725"/>
            <a:chExt cx="2090826" cy="4076400"/>
          </a:xfrm>
        </p:grpSpPr>
        <p:sp>
          <p:nvSpPr>
            <p:cNvPr id="112" name="Google Shape;112;p16"/>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a:off x="1118224" y="341749"/>
              <a:ext cx="2048100" cy="24906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a:off x="1233923" y="470600"/>
              <a:ext cx="1815000" cy="6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800" b="1">
                  <a:solidFill>
                    <a:srgbClr val="1D7E74"/>
                  </a:solidFill>
                  <a:latin typeface="Roboto"/>
                  <a:ea typeface="Roboto"/>
                  <a:cs typeface="Roboto"/>
                  <a:sym typeface="Roboto"/>
                </a:rPr>
                <a:t>50</a:t>
              </a:r>
              <a:r>
                <a:rPr lang="en" sz="3800">
                  <a:solidFill>
                    <a:srgbClr val="1D7E74"/>
                  </a:solidFill>
                  <a:latin typeface="Roboto Thin"/>
                  <a:ea typeface="Roboto Thin"/>
                  <a:cs typeface="Roboto Thin"/>
                  <a:sym typeface="Roboto Thin"/>
                </a:rPr>
                <a:t>%</a:t>
              </a:r>
              <a:endParaRPr sz="3800">
                <a:solidFill>
                  <a:srgbClr val="1D7E74"/>
                </a:solidFill>
                <a:latin typeface="Roboto Thin"/>
                <a:ea typeface="Roboto Thin"/>
                <a:cs typeface="Roboto Thin"/>
                <a:sym typeface="Roboto Thin"/>
              </a:endParaRPr>
            </a:p>
          </p:txBody>
        </p:sp>
        <p:sp>
          <p:nvSpPr>
            <p:cNvPr id="115" name="Google Shape;115;p16"/>
            <p:cNvSpPr/>
            <p:nvPr/>
          </p:nvSpPr>
          <p:spPr>
            <a:xfrm rot="5400000">
              <a:off x="1938871" y="2785391"/>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1118308" y="3172455"/>
              <a:ext cx="2030400" cy="1085400"/>
            </a:xfrm>
            <a:prstGeom prst="rect">
              <a:avLst/>
            </a:prstGeom>
            <a:noFill/>
            <a:ln>
              <a:noFill/>
            </a:ln>
          </p:spPr>
          <p:txBody>
            <a:bodyPr spcFirstLastPara="1" wrap="square" lIns="91425" tIns="91425" rIns="91425" bIns="91425" anchor="t" anchorCtr="0">
              <a:noAutofit/>
            </a:bodyPr>
            <a:lstStyle/>
            <a:p>
              <a:pPr marL="457200" lvl="0" indent="-279400" algn="l" rtl="0">
                <a:lnSpc>
                  <a:spcPct val="100000"/>
                </a:lnSpc>
                <a:spcBef>
                  <a:spcPts val="0"/>
                </a:spcBef>
                <a:spcAft>
                  <a:spcPts val="0"/>
                </a:spcAft>
                <a:buClr>
                  <a:schemeClr val="dk1"/>
                </a:buClr>
                <a:buSzPts val="800"/>
                <a:buChar char="●"/>
              </a:pPr>
              <a:r>
                <a:rPr lang="en" sz="800" i="1">
                  <a:solidFill>
                    <a:schemeClr val="dk1"/>
                  </a:solidFill>
                </a:rPr>
                <a:t>COVID-19 Healthcare Coalition</a:t>
              </a:r>
              <a:endParaRPr sz="800">
                <a:solidFill>
                  <a:schemeClr val="dk1"/>
                </a:solidFill>
              </a:endParaRPr>
            </a:p>
            <a:p>
              <a:pPr marL="457200" lvl="0" indent="-279400" algn="l" rtl="0">
                <a:lnSpc>
                  <a:spcPct val="100000"/>
                </a:lnSpc>
                <a:spcBef>
                  <a:spcPts val="0"/>
                </a:spcBef>
                <a:spcAft>
                  <a:spcPts val="0"/>
                </a:spcAft>
                <a:buClr>
                  <a:srgbClr val="FFF2CC"/>
                </a:buClr>
                <a:buSzPts val="800"/>
                <a:buChar char="●"/>
              </a:pPr>
              <a:r>
                <a:rPr lang="en" sz="800" u="sng">
                  <a:solidFill>
                    <a:srgbClr val="FFF2CC"/>
                  </a:solidFill>
                  <a:hlinkClick r:id="rId5">
                    <a:extLst>
                      <a:ext uri="{A12FA001-AC4F-418D-AE19-62706E023703}">
                        <ahyp:hlinkClr xmlns:ahyp="http://schemas.microsoft.com/office/drawing/2018/hyperlinkcolor" val="tx"/>
                      </a:ext>
                    </a:extLst>
                  </a:hlinkClick>
                </a:rPr>
                <a:t>https://c19hcc.org/telehealth/patient-survey- analysis/ </a:t>
              </a:r>
              <a:endParaRPr sz="800">
                <a:solidFill>
                  <a:srgbClr val="FFF2CC"/>
                </a:solidFill>
                <a:latin typeface="Roboto"/>
                <a:ea typeface="Roboto"/>
                <a:cs typeface="Roboto"/>
                <a:sym typeface="Roboto"/>
              </a:endParaRPr>
            </a:p>
          </p:txBody>
        </p:sp>
        <p:sp>
          <p:nvSpPr>
            <p:cNvPr id="117" name="Google Shape;117;p16"/>
            <p:cNvSpPr/>
            <p:nvPr/>
          </p:nvSpPr>
          <p:spPr>
            <a:xfrm>
              <a:off x="1233924" y="1225063"/>
              <a:ext cx="1815000" cy="16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D7E74"/>
                  </a:solidFill>
                  <a:latin typeface="Roboto Medium"/>
                  <a:ea typeface="Roboto Medium"/>
                  <a:cs typeface="Roboto Medium"/>
                  <a:sym typeface="Roboto Medium"/>
                </a:rPr>
                <a:t>Survey participants stated they would delay medical care during COVID-19 pandemic without access to telehealth services.</a:t>
              </a:r>
              <a:endParaRPr sz="1200">
                <a:solidFill>
                  <a:srgbClr val="1D7E74"/>
                </a:solidFill>
                <a:latin typeface="Roboto Medium"/>
                <a:ea typeface="Roboto Medium"/>
                <a:cs typeface="Roboto Medium"/>
                <a:sym typeface="Roboto Medium"/>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Problem Statement</a:t>
            </a:r>
            <a:endParaRPr/>
          </a:p>
        </p:txBody>
      </p:sp>
      <p:sp>
        <p:nvSpPr>
          <p:cNvPr id="123" name="Google Shape;123;p17"/>
          <p:cNvSpPr txBox="1"/>
          <p:nvPr/>
        </p:nvSpPr>
        <p:spPr>
          <a:xfrm>
            <a:off x="460200" y="1468600"/>
            <a:ext cx="82230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Roboto"/>
              <a:buChar char="●"/>
            </a:pPr>
            <a:r>
              <a:rPr lang="en" dirty="0">
                <a:solidFill>
                  <a:schemeClr val="dk1"/>
                </a:solidFill>
                <a:latin typeface="Roboto"/>
                <a:ea typeface="Roboto"/>
                <a:cs typeface="Roboto"/>
                <a:sym typeface="Roboto"/>
              </a:rPr>
              <a:t>Measuring HR</a:t>
            </a:r>
            <a:endParaRPr dirty="0">
              <a:solidFill>
                <a:schemeClr val="dk1"/>
              </a:solidFill>
              <a:latin typeface="Roboto"/>
              <a:ea typeface="Roboto"/>
              <a:cs typeface="Roboto"/>
              <a:sym typeface="Roboto"/>
            </a:endParaRPr>
          </a:p>
          <a:p>
            <a:pPr marL="914400" lvl="1" indent="-317500">
              <a:buClr>
                <a:schemeClr val="dk1"/>
              </a:buClr>
              <a:buSzPts val="1400"/>
              <a:buFont typeface="Roboto"/>
              <a:buChar char="○"/>
            </a:pPr>
            <a:r>
              <a:rPr lang="en" dirty="0">
                <a:solidFill>
                  <a:schemeClr val="dk1"/>
                </a:solidFill>
                <a:latin typeface="Roboto"/>
                <a:ea typeface="Roboto"/>
                <a:cs typeface="Roboto"/>
                <a:sym typeface="Roboto"/>
              </a:rPr>
              <a:t>Clinical Standard - ECG</a:t>
            </a:r>
            <a:r>
              <a:rPr lang="en" baseline="-25000" dirty="0">
                <a:solidFill>
                  <a:schemeClr val="dk1"/>
                </a:solidFill>
                <a:latin typeface="Roboto"/>
                <a:ea typeface="Roboto"/>
                <a:cs typeface="Roboto"/>
                <a:sym typeface="Roboto"/>
              </a:rPr>
              <a:t> [2]</a:t>
            </a:r>
            <a:endParaRPr dirty="0">
              <a:solidFill>
                <a:schemeClr val="dk1"/>
              </a:solidFill>
              <a:latin typeface="Roboto"/>
              <a:ea typeface="Roboto"/>
              <a:cs typeface="Roboto"/>
              <a:sym typeface="Roboto"/>
            </a:endParaRPr>
          </a:p>
          <a:p>
            <a:pPr marL="914400" lvl="1" indent="-317500">
              <a:buClr>
                <a:schemeClr val="dk1"/>
              </a:buClr>
              <a:buSzPts val="1400"/>
              <a:buFont typeface="Roboto"/>
              <a:buChar char="○"/>
            </a:pPr>
            <a:r>
              <a:rPr lang="en" dirty="0">
                <a:solidFill>
                  <a:schemeClr val="dk1"/>
                </a:solidFill>
                <a:latin typeface="Roboto"/>
                <a:ea typeface="Roboto"/>
                <a:cs typeface="Roboto"/>
                <a:sym typeface="Roboto"/>
              </a:rPr>
              <a:t>Leading Method For Individuals - Manually Checking Pulse</a:t>
            </a:r>
            <a:r>
              <a:rPr lang="en" baseline="-25000" dirty="0">
                <a:solidFill>
                  <a:schemeClr val="dk1"/>
                </a:solidFill>
                <a:latin typeface="Roboto"/>
                <a:ea typeface="Roboto"/>
                <a:cs typeface="Roboto"/>
                <a:sym typeface="Roboto"/>
              </a:rPr>
              <a:t> [3]</a:t>
            </a:r>
            <a:endParaRPr dirty="0">
              <a:solidFill>
                <a:schemeClr val="dk1"/>
              </a:solidFill>
              <a:latin typeface="Roboto"/>
              <a:ea typeface="Roboto"/>
              <a:cs typeface="Roboto"/>
              <a:sym typeface="Roboto"/>
            </a:endParaRPr>
          </a:p>
          <a:p>
            <a:pPr marL="914400" lvl="1" indent="-317500" algn="l" rtl="0">
              <a:spcBef>
                <a:spcPts val="0"/>
              </a:spcBef>
              <a:spcAft>
                <a:spcPts val="0"/>
              </a:spcAft>
              <a:buClr>
                <a:schemeClr val="dk1"/>
              </a:buClr>
              <a:buSzPts val="1400"/>
              <a:buFont typeface="Roboto"/>
              <a:buChar char="○"/>
            </a:pPr>
            <a:r>
              <a:rPr lang="en" dirty="0">
                <a:solidFill>
                  <a:schemeClr val="dk1"/>
                </a:solidFill>
                <a:latin typeface="Roboto"/>
                <a:ea typeface="Roboto"/>
                <a:cs typeface="Roboto"/>
                <a:sym typeface="Roboto"/>
              </a:rPr>
              <a:t>On The Rise - Wearables Such as Fitness Trackers</a:t>
            </a:r>
            <a:endParaRPr dirty="0">
              <a:solidFill>
                <a:schemeClr val="dk1"/>
              </a:solidFill>
              <a:latin typeface="Roboto"/>
              <a:ea typeface="Roboto"/>
              <a:cs typeface="Roboto"/>
              <a:sym typeface="Roboto"/>
            </a:endParaRPr>
          </a:p>
          <a:p>
            <a:pPr marL="0" lvl="0" indent="0" algn="l" rtl="0">
              <a:spcBef>
                <a:spcPts val="0"/>
              </a:spcBef>
              <a:spcAft>
                <a:spcPts val="0"/>
              </a:spcAft>
              <a:buNone/>
            </a:pPr>
            <a:endParaRPr dirty="0">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dirty="0">
                <a:solidFill>
                  <a:schemeClr val="dk1"/>
                </a:solidFill>
                <a:latin typeface="Roboto"/>
                <a:ea typeface="Roboto"/>
                <a:cs typeface="Roboto"/>
                <a:sym typeface="Roboto"/>
              </a:rPr>
              <a:t>Challenges</a:t>
            </a:r>
            <a:endParaRPr dirty="0">
              <a:solidFill>
                <a:schemeClr val="dk1"/>
              </a:solidFill>
              <a:latin typeface="Roboto"/>
              <a:ea typeface="Roboto"/>
              <a:cs typeface="Roboto"/>
              <a:sym typeface="Roboto"/>
            </a:endParaRPr>
          </a:p>
          <a:p>
            <a:pPr marL="914400" lvl="1" indent="-317500">
              <a:buClr>
                <a:schemeClr val="dk1"/>
              </a:buClr>
              <a:buSzPts val="1400"/>
              <a:buFont typeface="Roboto"/>
              <a:buChar char="○"/>
            </a:pPr>
            <a:r>
              <a:rPr lang="en" dirty="0">
                <a:solidFill>
                  <a:schemeClr val="dk1"/>
                </a:solidFill>
                <a:latin typeface="Roboto"/>
                <a:ea typeface="Roboto"/>
                <a:cs typeface="Roboto"/>
                <a:sym typeface="Roboto"/>
              </a:rPr>
              <a:t>ECG - Factors such as pregnancy and obesity interfere with results</a:t>
            </a:r>
            <a:r>
              <a:rPr lang="en" baseline="-25000" dirty="0">
                <a:solidFill>
                  <a:schemeClr val="dk1"/>
                </a:solidFill>
                <a:latin typeface="Roboto"/>
                <a:ea typeface="Roboto"/>
                <a:cs typeface="Roboto"/>
                <a:sym typeface="Roboto"/>
              </a:rPr>
              <a:t> [2]</a:t>
            </a:r>
            <a:endParaRPr dirty="0">
              <a:solidFill>
                <a:schemeClr val="dk1"/>
              </a:solidFill>
              <a:latin typeface="Roboto"/>
              <a:ea typeface="Roboto"/>
              <a:cs typeface="Roboto"/>
              <a:sym typeface="Roboto"/>
            </a:endParaRPr>
          </a:p>
          <a:p>
            <a:pPr marL="914400" lvl="1" indent="-317500" algn="l" rtl="0">
              <a:spcBef>
                <a:spcPts val="0"/>
              </a:spcBef>
              <a:spcAft>
                <a:spcPts val="0"/>
              </a:spcAft>
              <a:buClr>
                <a:schemeClr val="dk1"/>
              </a:buClr>
              <a:buSzPts val="1400"/>
              <a:buFont typeface="Roboto"/>
              <a:buChar char="○"/>
            </a:pPr>
            <a:r>
              <a:rPr lang="en" dirty="0">
                <a:solidFill>
                  <a:schemeClr val="dk1"/>
                </a:solidFill>
                <a:latin typeface="Roboto"/>
                <a:ea typeface="Roboto"/>
                <a:cs typeface="Roboto"/>
                <a:sym typeface="Roboto"/>
              </a:rPr>
              <a:t>Manually Checking Pulse - Not Accurate</a:t>
            </a:r>
            <a:endParaRPr dirty="0">
              <a:solidFill>
                <a:schemeClr val="dk1"/>
              </a:solidFill>
              <a:latin typeface="Roboto"/>
              <a:ea typeface="Roboto"/>
              <a:cs typeface="Roboto"/>
              <a:sym typeface="Roboto"/>
            </a:endParaRPr>
          </a:p>
          <a:p>
            <a:pPr marL="914400" lvl="1" indent="-317500" algn="l" rtl="0">
              <a:spcBef>
                <a:spcPts val="0"/>
              </a:spcBef>
              <a:spcAft>
                <a:spcPts val="0"/>
              </a:spcAft>
              <a:buClr>
                <a:schemeClr val="dk1"/>
              </a:buClr>
              <a:buSzPts val="1400"/>
              <a:buFont typeface="Roboto"/>
              <a:buChar char="○"/>
            </a:pPr>
            <a:r>
              <a:rPr lang="en" dirty="0">
                <a:solidFill>
                  <a:schemeClr val="dk1"/>
                </a:solidFill>
                <a:latin typeface="Roboto"/>
                <a:ea typeface="Roboto"/>
                <a:cs typeface="Roboto"/>
                <a:sym typeface="Roboto"/>
              </a:rPr>
              <a:t>Wearables - Measures blood flow when its farthest away from the heart</a:t>
            </a:r>
            <a:endParaRPr dirty="0">
              <a:solidFill>
                <a:schemeClr val="dk1"/>
              </a:solidFill>
              <a:latin typeface="Roboto"/>
              <a:ea typeface="Roboto"/>
              <a:cs typeface="Roboto"/>
              <a:sym typeface="Roboto"/>
            </a:endParaRPr>
          </a:p>
          <a:p>
            <a:pPr marL="0" lvl="0" indent="0" algn="l" rtl="0">
              <a:spcBef>
                <a:spcPts val="0"/>
              </a:spcBef>
              <a:spcAft>
                <a:spcPts val="0"/>
              </a:spcAft>
              <a:buNone/>
            </a:pPr>
            <a:endParaRPr dirty="0">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dirty="0">
                <a:solidFill>
                  <a:schemeClr val="dk1"/>
                </a:solidFill>
                <a:latin typeface="Roboto"/>
                <a:ea typeface="Roboto"/>
                <a:cs typeface="Roboto"/>
                <a:sym typeface="Roboto"/>
              </a:rPr>
              <a:t>Opportunity</a:t>
            </a:r>
            <a:endParaRPr dirty="0">
              <a:solidFill>
                <a:schemeClr val="dk1"/>
              </a:solidFill>
              <a:latin typeface="Roboto"/>
              <a:ea typeface="Roboto"/>
              <a:cs typeface="Roboto"/>
              <a:sym typeface="Roboto"/>
            </a:endParaRPr>
          </a:p>
          <a:p>
            <a:pPr marL="914400" lvl="1" indent="-317500" algn="l" rtl="0">
              <a:spcBef>
                <a:spcPts val="0"/>
              </a:spcBef>
              <a:spcAft>
                <a:spcPts val="0"/>
              </a:spcAft>
              <a:buClr>
                <a:schemeClr val="dk1"/>
              </a:buClr>
              <a:buSzPts val="1400"/>
              <a:buFont typeface="Roboto"/>
              <a:buChar char="○"/>
            </a:pPr>
            <a:r>
              <a:rPr lang="en" dirty="0">
                <a:solidFill>
                  <a:schemeClr val="dk1"/>
                </a:solidFill>
                <a:latin typeface="Roboto"/>
                <a:ea typeface="Roboto"/>
                <a:cs typeface="Roboto"/>
                <a:sym typeface="Roboto"/>
              </a:rPr>
              <a:t>Re-evaluate delivery of health care during and subsequent of the pandemic</a:t>
            </a:r>
            <a:endParaRPr dirty="0">
              <a:solidFill>
                <a:schemeClr val="dk1"/>
              </a:solidFill>
              <a:latin typeface="Roboto"/>
              <a:ea typeface="Roboto"/>
              <a:cs typeface="Roboto"/>
              <a:sym typeface="Roboto"/>
            </a:endParaRPr>
          </a:p>
          <a:p>
            <a:pPr marL="914400" lvl="1" indent="-317500" algn="l" rtl="0">
              <a:spcBef>
                <a:spcPts val="0"/>
              </a:spcBef>
              <a:spcAft>
                <a:spcPts val="0"/>
              </a:spcAft>
              <a:buClr>
                <a:schemeClr val="dk1"/>
              </a:buClr>
              <a:buSzPts val="1400"/>
              <a:buFont typeface="Roboto"/>
              <a:buChar char="○"/>
            </a:pPr>
            <a:r>
              <a:rPr lang="en" dirty="0">
                <a:solidFill>
                  <a:schemeClr val="dk1"/>
                </a:solidFill>
                <a:latin typeface="Roboto"/>
                <a:ea typeface="Roboto"/>
                <a:cs typeface="Roboto"/>
                <a:sym typeface="Roboto"/>
              </a:rPr>
              <a:t>Lift and shift system to measure HR and RR in real-time through video</a:t>
            </a:r>
            <a:endParaRPr dirty="0">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a:off x="387900" y="169267"/>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Objectives</a:t>
            </a:r>
            <a:endParaRPr dirty="0"/>
          </a:p>
        </p:txBody>
      </p:sp>
      <p:grpSp>
        <p:nvGrpSpPr>
          <p:cNvPr id="129" name="Google Shape;129;p18"/>
          <p:cNvGrpSpPr/>
          <p:nvPr/>
        </p:nvGrpSpPr>
        <p:grpSpPr>
          <a:xfrm>
            <a:off x="0" y="855581"/>
            <a:ext cx="2726700" cy="3228454"/>
            <a:chOff x="0" y="1189989"/>
            <a:chExt cx="2726700" cy="3228454"/>
          </a:xfrm>
        </p:grpSpPr>
        <p:sp>
          <p:nvSpPr>
            <p:cNvPr id="130" name="Google Shape;130;p18"/>
            <p:cNvSpPr/>
            <p:nvPr/>
          </p:nvSpPr>
          <p:spPr>
            <a:xfrm>
              <a:off x="0" y="1189989"/>
              <a:ext cx="2726700" cy="669000"/>
            </a:xfrm>
            <a:prstGeom prst="homePlate">
              <a:avLst>
                <a:gd name="adj" fmla="val 50000"/>
              </a:avLst>
            </a:prstGeom>
            <a:solidFill>
              <a:srgbClr val="0944A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FFF"/>
                  </a:solidFill>
                  <a:latin typeface="Roboto"/>
                  <a:ea typeface="Roboto"/>
                  <a:cs typeface="Roboto"/>
                  <a:sym typeface="Roboto"/>
                </a:rPr>
                <a:t>1</a:t>
              </a:r>
              <a:endParaRPr sz="2000" b="1">
                <a:solidFill>
                  <a:srgbClr val="FFFFFF"/>
                </a:solidFill>
                <a:latin typeface="Roboto"/>
                <a:ea typeface="Roboto"/>
                <a:cs typeface="Roboto"/>
                <a:sym typeface="Roboto"/>
              </a:endParaRPr>
            </a:p>
          </p:txBody>
        </p:sp>
        <p:sp>
          <p:nvSpPr>
            <p:cNvPr id="131" name="Google Shape;131;p18"/>
            <p:cNvSpPr txBox="1"/>
            <p:nvPr/>
          </p:nvSpPr>
          <p:spPr>
            <a:xfrm>
              <a:off x="413365" y="1802743"/>
              <a:ext cx="1905000" cy="2615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1200"/>
                </a:spcAft>
                <a:buNone/>
              </a:pPr>
              <a:r>
                <a:rPr lang="en-US" sz="1600" dirty="0">
                  <a:solidFill>
                    <a:schemeClr val="dk1"/>
                  </a:solidFill>
                  <a:latin typeface="Roboto"/>
                  <a:ea typeface="Roboto"/>
                  <a:cs typeface="Roboto"/>
                  <a:sym typeface="Roboto"/>
                </a:rPr>
                <a:t>Extract region of interest (ROI) with an RGB-D camera</a:t>
              </a:r>
              <a:endParaRPr sz="1100" dirty="0">
                <a:latin typeface="Roboto"/>
                <a:ea typeface="Roboto"/>
                <a:cs typeface="Roboto"/>
                <a:sym typeface="Roboto"/>
              </a:endParaRPr>
            </a:p>
          </p:txBody>
        </p:sp>
      </p:grpSp>
      <p:grpSp>
        <p:nvGrpSpPr>
          <p:cNvPr id="132" name="Google Shape;132;p18"/>
          <p:cNvGrpSpPr/>
          <p:nvPr/>
        </p:nvGrpSpPr>
        <p:grpSpPr>
          <a:xfrm>
            <a:off x="2234175" y="855367"/>
            <a:ext cx="2541300" cy="3232588"/>
            <a:chOff x="2263425" y="1189775"/>
            <a:chExt cx="2541300" cy="3232588"/>
          </a:xfrm>
        </p:grpSpPr>
        <p:sp>
          <p:nvSpPr>
            <p:cNvPr id="133" name="Google Shape;133;p18"/>
            <p:cNvSpPr/>
            <p:nvPr/>
          </p:nvSpPr>
          <p:spPr>
            <a:xfrm>
              <a:off x="2263425" y="1189775"/>
              <a:ext cx="2541300" cy="669000"/>
            </a:xfrm>
            <a:prstGeom prst="chevron">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FFF"/>
                  </a:solidFill>
                  <a:latin typeface="Roboto"/>
                  <a:ea typeface="Roboto"/>
                  <a:cs typeface="Roboto"/>
                  <a:sym typeface="Roboto"/>
                </a:rPr>
                <a:t>2</a:t>
              </a:r>
              <a:endParaRPr sz="2000" b="1">
                <a:solidFill>
                  <a:srgbClr val="FFFFFF"/>
                </a:solidFill>
                <a:latin typeface="Roboto"/>
                <a:ea typeface="Roboto"/>
                <a:cs typeface="Roboto"/>
                <a:sym typeface="Roboto"/>
              </a:endParaRPr>
            </a:p>
          </p:txBody>
        </p:sp>
        <p:sp>
          <p:nvSpPr>
            <p:cNvPr id="134" name="Google Shape;134;p18"/>
            <p:cNvSpPr txBox="1"/>
            <p:nvPr/>
          </p:nvSpPr>
          <p:spPr>
            <a:xfrm>
              <a:off x="2481802" y="1806663"/>
              <a:ext cx="1905000" cy="2615700"/>
            </a:xfrm>
            <a:prstGeom prst="rect">
              <a:avLst/>
            </a:prstGeom>
            <a:noFill/>
            <a:ln>
              <a:noFill/>
            </a:ln>
            <a:effectLst/>
          </p:spPr>
          <p:txBody>
            <a:bodyPr spcFirstLastPara="1" wrap="square" lIns="91425" tIns="91425" rIns="91425" bIns="91425" anchor="t" anchorCtr="0">
              <a:noAutofit/>
            </a:bodyPr>
            <a:lstStyle/>
            <a:p>
              <a:pPr marL="0" lvl="0" indent="0" algn="ctr" rtl="0">
                <a:spcBef>
                  <a:spcPts val="0"/>
                </a:spcBef>
                <a:spcAft>
                  <a:spcPts val="1200"/>
                </a:spcAft>
                <a:buNone/>
              </a:pPr>
              <a:r>
                <a:rPr lang="en" sz="1600" dirty="0">
                  <a:solidFill>
                    <a:schemeClr val="dk1"/>
                  </a:solidFill>
                  <a:latin typeface="Roboto"/>
                  <a:ea typeface="Roboto"/>
                  <a:cs typeface="Roboto"/>
                  <a:sym typeface="Roboto"/>
                </a:rPr>
                <a:t>Extract the raw RGB signals from the ROI</a:t>
              </a:r>
              <a:endParaRPr sz="1050" dirty="0">
                <a:latin typeface="Roboto"/>
                <a:ea typeface="Roboto"/>
                <a:cs typeface="Roboto"/>
                <a:sym typeface="Roboto"/>
              </a:endParaRPr>
            </a:p>
          </p:txBody>
        </p:sp>
      </p:grpSp>
      <p:grpSp>
        <p:nvGrpSpPr>
          <p:cNvPr id="135" name="Google Shape;135;p18"/>
          <p:cNvGrpSpPr/>
          <p:nvPr/>
        </p:nvGrpSpPr>
        <p:grpSpPr>
          <a:xfrm>
            <a:off x="4329974" y="855367"/>
            <a:ext cx="2541300" cy="3228668"/>
            <a:chOff x="4329974" y="1189775"/>
            <a:chExt cx="2541300" cy="3228668"/>
          </a:xfrm>
        </p:grpSpPr>
        <p:sp>
          <p:nvSpPr>
            <p:cNvPr id="136" name="Google Shape;136;p18"/>
            <p:cNvSpPr/>
            <p:nvPr/>
          </p:nvSpPr>
          <p:spPr>
            <a:xfrm>
              <a:off x="4329974" y="1189775"/>
              <a:ext cx="2541300" cy="669000"/>
            </a:xfrm>
            <a:prstGeom prst="chevron">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FFF"/>
                  </a:solidFill>
                  <a:latin typeface="Roboto"/>
                  <a:ea typeface="Roboto"/>
                  <a:cs typeface="Roboto"/>
                  <a:sym typeface="Roboto"/>
                </a:rPr>
                <a:t>3</a:t>
              </a:r>
              <a:endParaRPr sz="2000" b="1">
                <a:solidFill>
                  <a:srgbClr val="FFFFFF"/>
                </a:solidFill>
                <a:latin typeface="Roboto"/>
                <a:ea typeface="Roboto"/>
                <a:cs typeface="Roboto"/>
                <a:sym typeface="Roboto"/>
              </a:endParaRPr>
            </a:p>
          </p:txBody>
        </p:sp>
        <p:sp>
          <p:nvSpPr>
            <p:cNvPr id="137" name="Google Shape;137;p18"/>
            <p:cNvSpPr txBox="1"/>
            <p:nvPr/>
          </p:nvSpPr>
          <p:spPr>
            <a:xfrm>
              <a:off x="4648124" y="1802743"/>
              <a:ext cx="1905000" cy="26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dk1"/>
                  </a:solidFill>
                  <a:latin typeface="Roboto"/>
                  <a:ea typeface="Roboto"/>
                  <a:cs typeface="Roboto"/>
                  <a:sym typeface="Roboto"/>
                </a:rPr>
                <a:t>Convert signals to a frequency domain to obtain HR and RR</a:t>
              </a:r>
              <a:endParaRPr sz="1600" dirty="0">
                <a:solidFill>
                  <a:schemeClr val="dk1"/>
                </a:solidFill>
                <a:latin typeface="Roboto"/>
                <a:ea typeface="Roboto"/>
                <a:cs typeface="Roboto"/>
                <a:sym typeface="Roboto"/>
              </a:endParaRPr>
            </a:p>
            <a:p>
              <a:pPr marL="0" lvl="0" indent="0" algn="l" rtl="0">
                <a:lnSpc>
                  <a:spcPct val="115000"/>
                </a:lnSpc>
                <a:spcBef>
                  <a:spcPts val="1200"/>
                </a:spcBef>
                <a:spcAft>
                  <a:spcPts val="0"/>
                </a:spcAft>
                <a:buNone/>
              </a:pPr>
              <a:endParaRPr sz="1050" dirty="0">
                <a:latin typeface="Roboto"/>
                <a:ea typeface="Roboto"/>
                <a:cs typeface="Roboto"/>
                <a:sym typeface="Roboto"/>
              </a:endParaRPr>
            </a:p>
          </p:txBody>
        </p:sp>
      </p:grpSp>
      <p:grpSp>
        <p:nvGrpSpPr>
          <p:cNvPr id="138" name="Google Shape;138;p18"/>
          <p:cNvGrpSpPr/>
          <p:nvPr/>
        </p:nvGrpSpPr>
        <p:grpSpPr>
          <a:xfrm>
            <a:off x="6396739" y="855367"/>
            <a:ext cx="2541300" cy="3228668"/>
            <a:chOff x="6396739" y="1189775"/>
            <a:chExt cx="2541300" cy="3228668"/>
          </a:xfrm>
        </p:grpSpPr>
        <p:sp>
          <p:nvSpPr>
            <p:cNvPr id="139" name="Google Shape;139;p18"/>
            <p:cNvSpPr/>
            <p:nvPr/>
          </p:nvSpPr>
          <p:spPr>
            <a:xfrm>
              <a:off x="6396739" y="1189775"/>
              <a:ext cx="2541300" cy="669000"/>
            </a:xfrm>
            <a:prstGeom prst="chevron">
              <a:avLst>
                <a:gd name="adj" fmla="val 50000"/>
              </a:avLst>
            </a:prstGeom>
            <a:solidFill>
              <a:srgbClr val="0E65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FFF"/>
                  </a:solidFill>
                  <a:latin typeface="Roboto"/>
                  <a:ea typeface="Roboto"/>
                  <a:cs typeface="Roboto"/>
                  <a:sym typeface="Roboto"/>
                </a:rPr>
                <a:t>4</a:t>
              </a:r>
              <a:endParaRPr sz="2000" b="1">
                <a:solidFill>
                  <a:srgbClr val="FFFFFF"/>
                </a:solidFill>
                <a:latin typeface="Roboto"/>
                <a:ea typeface="Roboto"/>
                <a:cs typeface="Roboto"/>
                <a:sym typeface="Roboto"/>
              </a:endParaRPr>
            </a:p>
          </p:txBody>
        </p:sp>
        <p:sp>
          <p:nvSpPr>
            <p:cNvPr id="140" name="Google Shape;140;p18"/>
            <p:cNvSpPr txBox="1"/>
            <p:nvPr/>
          </p:nvSpPr>
          <p:spPr>
            <a:xfrm>
              <a:off x="6714889" y="1802743"/>
              <a:ext cx="1905000" cy="261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dk1"/>
                  </a:solidFill>
                  <a:latin typeface="Roboto"/>
                  <a:ea typeface="Roboto"/>
                  <a:cs typeface="Roboto"/>
                  <a:sym typeface="Roboto"/>
                </a:rPr>
                <a:t>Display HR and RR to the subject</a:t>
              </a:r>
              <a:endParaRPr sz="1800" dirty="0">
                <a:solidFill>
                  <a:schemeClr val="dk1"/>
                </a:solidFill>
                <a:latin typeface="Roboto"/>
                <a:ea typeface="Roboto"/>
                <a:cs typeface="Roboto"/>
                <a:sym typeface="Roboto"/>
              </a:endParaRPr>
            </a:p>
            <a:p>
              <a:pPr marL="0" lvl="0" indent="0" algn="l" rtl="0">
                <a:lnSpc>
                  <a:spcPct val="115000"/>
                </a:lnSpc>
                <a:spcBef>
                  <a:spcPts val="1200"/>
                </a:spcBef>
                <a:spcAft>
                  <a:spcPts val="0"/>
                </a:spcAft>
                <a:buNone/>
              </a:pPr>
              <a:endParaRPr sz="1100" dirty="0">
                <a:latin typeface="Roboto"/>
                <a:ea typeface="Roboto"/>
                <a:cs typeface="Roboto"/>
                <a:sym typeface="Roboto"/>
              </a:endParaRPr>
            </a:p>
          </p:txBody>
        </p:sp>
      </p:grpSp>
      <p:pic>
        <p:nvPicPr>
          <p:cNvPr id="16" name="Google Shape;146;p19">
            <a:extLst>
              <a:ext uri="{FF2B5EF4-FFF2-40B4-BE49-F238E27FC236}">
                <a16:creationId xmlns:a16="http://schemas.microsoft.com/office/drawing/2014/main" id="{3056727A-A5D3-B842-B68D-CE3E73297A17}"/>
              </a:ext>
            </a:extLst>
          </p:cNvPr>
          <p:cNvPicPr preferRelativeResize="0"/>
          <p:nvPr/>
        </p:nvPicPr>
        <p:blipFill>
          <a:blip r:embed="rId3">
            <a:alphaModFix/>
          </a:blip>
          <a:stretch>
            <a:fillRect/>
          </a:stretch>
        </p:blipFill>
        <p:spPr>
          <a:xfrm>
            <a:off x="156298" y="2668210"/>
            <a:ext cx="8721401" cy="2392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4E099-9117-9F94-8FD8-CA4EF07C8500}"/>
              </a:ext>
            </a:extLst>
          </p:cNvPr>
          <p:cNvSpPr>
            <a:spLocks noGrp="1"/>
          </p:cNvSpPr>
          <p:nvPr>
            <p:ph type="title"/>
          </p:nvPr>
        </p:nvSpPr>
        <p:spPr>
          <a:xfrm>
            <a:off x="619912" y="596123"/>
            <a:ext cx="8368200" cy="686100"/>
          </a:xfrm>
        </p:spPr>
        <p:txBody>
          <a:bodyPr>
            <a:noAutofit/>
          </a:bodyPr>
          <a:lstStyle/>
          <a:p>
            <a:r>
              <a:rPr lang="en-US" sz="3200" dirty="0"/>
              <a:t>Technical </a:t>
            </a:r>
            <a:br>
              <a:rPr lang="en-US" sz="3200" dirty="0"/>
            </a:br>
            <a:r>
              <a:rPr lang="en-US" sz="3200" dirty="0"/>
              <a:t>Approach</a:t>
            </a:r>
          </a:p>
        </p:txBody>
      </p:sp>
      <p:sp>
        <p:nvSpPr>
          <p:cNvPr id="3" name="TextBox 2">
            <a:extLst>
              <a:ext uri="{FF2B5EF4-FFF2-40B4-BE49-F238E27FC236}">
                <a16:creationId xmlns:a16="http://schemas.microsoft.com/office/drawing/2014/main" id="{4407DBEF-61FB-0003-51B9-E55B8156DB57}"/>
              </a:ext>
            </a:extLst>
          </p:cNvPr>
          <p:cNvSpPr txBox="1"/>
          <p:nvPr/>
        </p:nvSpPr>
        <p:spPr>
          <a:xfrm>
            <a:off x="387900" y="1643170"/>
            <a:ext cx="1633405" cy="923330"/>
          </a:xfrm>
          <a:prstGeom prst="rect">
            <a:avLst/>
          </a:prstGeom>
          <a:noFill/>
        </p:spPr>
        <p:txBody>
          <a:bodyPr wrap="square" rtlCol="0">
            <a:spAutoFit/>
          </a:bodyPr>
          <a:lstStyle/>
          <a:p>
            <a:r>
              <a:rPr kumimoji="0" lang="vi-VN" sz="1800" b="0" i="0" u="none" strike="noStrike" kern="0" cap="none" spc="0" normalizeH="0" baseline="0" noProof="0" dirty="0">
                <a:ln>
                  <a:noFill/>
                </a:ln>
                <a:solidFill>
                  <a:srgbClr val="FFFFFF"/>
                </a:solidFill>
                <a:effectLst/>
                <a:uLnTx/>
                <a:uFillTx/>
                <a:latin typeface="Roboto Slab"/>
                <a:ea typeface="Roboto Slab"/>
                <a:sym typeface="Roboto Slab"/>
              </a:rPr>
              <a:t>Software Architecture Overview</a:t>
            </a:r>
            <a:endParaRPr lang="en-US" sz="1000" dirty="0"/>
          </a:p>
        </p:txBody>
      </p:sp>
      <p:pic>
        <p:nvPicPr>
          <p:cNvPr id="5" name="Picture 4" descr="Diagram&#10;&#10;Description automatically generated">
            <a:extLst>
              <a:ext uri="{FF2B5EF4-FFF2-40B4-BE49-F238E27FC236}">
                <a16:creationId xmlns:a16="http://schemas.microsoft.com/office/drawing/2014/main" id="{9C6F9CB0-8675-7133-0A6B-CCF0CA8F27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9583" y="117079"/>
            <a:ext cx="5142688" cy="4898841"/>
          </a:xfrm>
          <a:prstGeom prst="rect">
            <a:avLst/>
          </a:prstGeom>
        </p:spPr>
      </p:pic>
    </p:spTree>
    <p:extLst>
      <p:ext uri="{BB962C8B-B14F-4D97-AF65-F5344CB8AC3E}">
        <p14:creationId xmlns:p14="http://schemas.microsoft.com/office/powerpoint/2010/main" val="4131461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387900" y="54457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Feeding Live Video Into the Program</a:t>
            </a:r>
            <a:endParaRPr/>
          </a:p>
        </p:txBody>
      </p:sp>
      <p:sp>
        <p:nvSpPr>
          <p:cNvPr id="152" name="Google Shape;152;p20"/>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dirty="0"/>
              <a:t>In real time -&gt; live video input</a:t>
            </a:r>
            <a:endParaRPr dirty="0"/>
          </a:p>
          <a:p>
            <a:pPr marL="457200" lvl="0" indent="-342900" algn="l" rtl="0">
              <a:lnSpc>
                <a:spcPct val="150000"/>
              </a:lnSpc>
              <a:spcBef>
                <a:spcPts val="0"/>
              </a:spcBef>
              <a:spcAft>
                <a:spcPts val="0"/>
              </a:spcAft>
              <a:buSzPts val="1800"/>
              <a:buChar char="●"/>
            </a:pPr>
            <a:r>
              <a:rPr lang="en" dirty="0"/>
              <a:t>High frame per second to compensate for processing time</a:t>
            </a:r>
            <a:endParaRPr dirty="0"/>
          </a:p>
          <a:p>
            <a:pPr marL="457200" lvl="0" indent="-342900" algn="l" rtl="0">
              <a:lnSpc>
                <a:spcPct val="150000"/>
              </a:lnSpc>
              <a:spcBef>
                <a:spcPts val="0"/>
              </a:spcBef>
              <a:spcAft>
                <a:spcPts val="0"/>
              </a:spcAft>
              <a:buSzPts val="1800"/>
              <a:buChar char="●"/>
            </a:pPr>
            <a:r>
              <a:rPr lang="en" dirty="0"/>
              <a:t>Wired connection</a:t>
            </a:r>
            <a:endParaRPr dirty="0"/>
          </a:p>
          <a:p>
            <a:pPr marL="457200" lvl="0" indent="-342900" algn="l" rtl="0">
              <a:lnSpc>
                <a:spcPct val="150000"/>
              </a:lnSpc>
              <a:spcBef>
                <a:spcPts val="0"/>
              </a:spcBef>
              <a:spcAft>
                <a:spcPts val="0"/>
              </a:spcAft>
              <a:buSzPts val="1800"/>
              <a:buChar char="●"/>
            </a:pPr>
            <a:r>
              <a:rPr lang="en" dirty="0"/>
              <a:t>Improved security</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66C48-66DF-AC11-0292-A016FB275EDF}"/>
              </a:ext>
            </a:extLst>
          </p:cNvPr>
          <p:cNvSpPr>
            <a:spLocks noGrp="1"/>
          </p:cNvSpPr>
          <p:nvPr>
            <p:ph type="title"/>
          </p:nvPr>
        </p:nvSpPr>
        <p:spPr/>
        <p:txBody>
          <a:bodyPr/>
          <a:lstStyle/>
          <a:p>
            <a:r>
              <a:rPr lang="en-US" dirty="0"/>
              <a:t>Selectin the ROI</a:t>
            </a:r>
          </a:p>
        </p:txBody>
      </p:sp>
      <p:sp>
        <p:nvSpPr>
          <p:cNvPr id="3" name="Text Placeholder 2">
            <a:extLst>
              <a:ext uri="{FF2B5EF4-FFF2-40B4-BE49-F238E27FC236}">
                <a16:creationId xmlns:a16="http://schemas.microsoft.com/office/drawing/2014/main" id="{85740E3B-4C6C-7F25-DABB-E345CAB702CB}"/>
              </a:ext>
            </a:extLst>
          </p:cNvPr>
          <p:cNvSpPr>
            <a:spLocks noGrp="1"/>
          </p:cNvSpPr>
          <p:nvPr>
            <p:ph type="body" idx="1"/>
          </p:nvPr>
        </p:nvSpPr>
        <p:spPr/>
        <p:txBody>
          <a:bodyPr>
            <a:normAutofit/>
          </a:bodyPr>
          <a:lstStyle/>
          <a:p>
            <a:pPr marL="114300" indent="0">
              <a:lnSpc>
                <a:spcPct val="150000"/>
              </a:lnSpc>
              <a:buNone/>
            </a:pPr>
            <a:r>
              <a:rPr lang="en-US" dirty="0"/>
              <a:t>Why the forehead?</a:t>
            </a:r>
          </a:p>
          <a:p>
            <a:pPr>
              <a:lnSpc>
                <a:spcPct val="150000"/>
              </a:lnSpc>
            </a:pPr>
            <a:r>
              <a:rPr lang="en-US" dirty="0"/>
              <a:t>Good accessibility</a:t>
            </a:r>
          </a:p>
          <a:p>
            <a:pPr>
              <a:lnSpc>
                <a:spcPct val="150000"/>
              </a:lnSpc>
            </a:pPr>
            <a:r>
              <a:rPr lang="en-US" dirty="0"/>
              <a:t>Minimum computing area</a:t>
            </a:r>
          </a:p>
          <a:p>
            <a:pPr>
              <a:lnSpc>
                <a:spcPct val="150000"/>
              </a:lnSpc>
            </a:pPr>
            <a:r>
              <a:rPr lang="en-US" dirty="0"/>
              <a:t>Not covered by clothes or accessories</a:t>
            </a:r>
          </a:p>
          <a:p>
            <a:pPr>
              <a:lnSpc>
                <a:spcPct val="150000"/>
              </a:lnSpc>
            </a:pPr>
            <a:r>
              <a:rPr lang="en-US" dirty="0"/>
              <a:t>Proved to be efficient in previous studies </a:t>
            </a:r>
            <a:r>
              <a:rPr lang="en" baseline="-25000" dirty="0"/>
              <a:t>[5]</a:t>
            </a:r>
            <a:r>
              <a:rPr lang="en-US" dirty="0"/>
              <a:t> </a:t>
            </a:r>
          </a:p>
        </p:txBody>
      </p:sp>
      <p:pic>
        <p:nvPicPr>
          <p:cNvPr id="4" name="image17.jpg" descr="A picture containing wall, indoor, person, person&#10;&#10;Description automatically generated">
            <a:extLst>
              <a:ext uri="{FF2B5EF4-FFF2-40B4-BE49-F238E27FC236}">
                <a16:creationId xmlns:a16="http://schemas.microsoft.com/office/drawing/2014/main" id="{83D64B3F-7C06-E2F6-0866-11B00633128D}"/>
              </a:ext>
            </a:extLst>
          </p:cNvPr>
          <p:cNvPicPr/>
          <p:nvPr/>
        </p:nvPicPr>
        <p:blipFill>
          <a:blip r:embed="rId2"/>
          <a:srcRect/>
          <a:stretch>
            <a:fillRect/>
          </a:stretch>
        </p:blipFill>
        <p:spPr>
          <a:xfrm>
            <a:off x="5617116" y="1144125"/>
            <a:ext cx="3138984" cy="3232949"/>
          </a:xfrm>
          <a:prstGeom prst="rect">
            <a:avLst/>
          </a:prstGeom>
          <a:ln/>
        </p:spPr>
      </p:pic>
    </p:spTree>
    <p:extLst>
      <p:ext uri="{BB962C8B-B14F-4D97-AF65-F5344CB8AC3E}">
        <p14:creationId xmlns:p14="http://schemas.microsoft.com/office/powerpoint/2010/main" val="3799621858"/>
      </p:ext>
    </p:extLst>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TotalTime>
  <Words>1415</Words>
  <Application>Microsoft Macintosh PowerPoint</Application>
  <PresentationFormat>On-screen Show (16:9)</PresentationFormat>
  <Paragraphs>177</Paragraphs>
  <Slides>26</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Roboto Medium</vt:lpstr>
      <vt:lpstr>Roboto</vt:lpstr>
      <vt:lpstr>Arial</vt:lpstr>
      <vt:lpstr>Roboto Slab</vt:lpstr>
      <vt:lpstr>Robato</vt:lpstr>
      <vt:lpstr>Roboto Thin</vt:lpstr>
      <vt:lpstr>Marina</vt:lpstr>
      <vt:lpstr>Contact-Free Heart and Respiration Rate Measurement System Based on Real-Time Human Face Video</vt:lpstr>
      <vt:lpstr>Outline</vt:lpstr>
      <vt:lpstr>Executive Summary</vt:lpstr>
      <vt:lpstr>Background - Did You Know..</vt:lpstr>
      <vt:lpstr>Problem Statement</vt:lpstr>
      <vt:lpstr>Objectives</vt:lpstr>
      <vt:lpstr>Technical  Approach</vt:lpstr>
      <vt:lpstr>Feeding Live Video Into the Program</vt:lpstr>
      <vt:lpstr>Selectin the ROI</vt:lpstr>
      <vt:lpstr>Detecting the Forehead</vt:lpstr>
      <vt:lpstr>Using the Green Channel</vt:lpstr>
      <vt:lpstr>Extracting Raw Signal</vt:lpstr>
      <vt:lpstr>Conversion Process</vt:lpstr>
      <vt:lpstr>Conversion Process</vt:lpstr>
      <vt:lpstr>Analyzing the Signals</vt:lpstr>
      <vt:lpstr>Experimental Results - HR</vt:lpstr>
      <vt:lpstr>Experimental Results - RR</vt:lpstr>
      <vt:lpstr>Deliverables</vt:lpstr>
      <vt:lpstr>Deliverables</vt:lpstr>
      <vt:lpstr>Project Timeline/Gantt Chart - Fall 2021</vt:lpstr>
      <vt:lpstr>Project Timeline/Gantt Chart - Spring 2022</vt:lpstr>
      <vt:lpstr>Budget</vt:lpstr>
      <vt:lpstr>Professional Awareness</vt:lpstr>
      <vt:lpstr>Conclusion</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Contact-Free Heart and Respiration Rate Measurement System Based on Real-Time Human Face Video</dc:title>
  <dc:creator>Administrator</dc:creator>
  <cp:lastModifiedBy>Eugene  Dobryakov</cp:lastModifiedBy>
  <cp:revision>13</cp:revision>
  <dcterms:modified xsi:type="dcterms:W3CDTF">2022-05-05T15:46:31Z</dcterms:modified>
</cp:coreProperties>
</file>